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sldIdLst>
    <p:sldId id="443" r:id="rId2"/>
    <p:sldId id="323" r:id="rId3"/>
    <p:sldId id="324" r:id="rId4"/>
    <p:sldId id="325" r:id="rId5"/>
    <p:sldId id="326" r:id="rId6"/>
    <p:sldId id="327" r:id="rId7"/>
    <p:sldId id="334" r:id="rId8"/>
    <p:sldId id="328" r:id="rId9"/>
    <p:sldId id="329" r:id="rId10"/>
    <p:sldId id="330" r:id="rId11"/>
    <p:sldId id="331" r:id="rId12"/>
    <p:sldId id="333" r:id="rId13"/>
    <p:sldId id="335" r:id="rId14"/>
    <p:sldId id="336" r:id="rId15"/>
    <p:sldId id="337" r:id="rId16"/>
    <p:sldId id="338" r:id="rId17"/>
    <p:sldId id="339" r:id="rId18"/>
    <p:sldId id="340" r:id="rId19"/>
    <p:sldId id="341" r:id="rId20"/>
    <p:sldId id="342" r:id="rId21"/>
    <p:sldId id="343" r:id="rId22"/>
    <p:sldId id="410" r:id="rId23"/>
    <p:sldId id="344" r:id="rId24"/>
    <p:sldId id="345" r:id="rId25"/>
    <p:sldId id="411" r:id="rId26"/>
    <p:sldId id="346" r:id="rId27"/>
    <p:sldId id="347" r:id="rId28"/>
    <p:sldId id="348" r:id="rId29"/>
    <p:sldId id="412" r:id="rId30"/>
  </p:sldIdLst>
  <p:sldSz cx="12192000" cy="6858000"/>
  <p:notesSz cx="7559675" cy="10691813"/>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smtClean="0"/>
              <a:t>3/14/2021</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45050951"/>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8112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smtClean="0"/>
              <a:t>3/14/2021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06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1236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smtClean="0"/>
              <a:pPr/>
              <a:t>3/14/2021</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2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58999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11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01052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smtClean="0"/>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89505222"/>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smtClean="0"/>
              <a:pPr/>
              <a:t>3/14/2021</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58785731"/>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smtClean="0"/>
              <a:pPr/>
              <a:t>3/14/2021</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53422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smtClean="0"/>
              <a:pPr/>
              <a:t>3/14/2021</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373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231715" y="4176131"/>
            <a:ext cx="5837129" cy="1038807"/>
          </a:xfrm>
        </p:spPr>
        <p:txBody>
          <a:bodyPr>
            <a:normAutofit/>
          </a:bodyPr>
          <a:lstStyle/>
          <a:p>
            <a:r>
              <a:rPr lang="fa-IR" sz="3200" b="1" dirty="0" smtClean="0">
                <a:solidFill>
                  <a:srgbClr val="FF0000"/>
                </a:solidFill>
                <a:cs typeface="B Zar" panose="00000400000000000000" pitchFamily="2" charset="-78"/>
              </a:rPr>
              <a:t>تعریف-تشخیص-رفتار-درمان</a:t>
            </a:r>
            <a:endParaRPr lang="en-US" sz="3200" b="1" dirty="0">
              <a:solidFill>
                <a:srgbClr val="FF0000"/>
              </a:solidFill>
              <a:cs typeface="B Zar"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178" y="2054267"/>
            <a:ext cx="5373666" cy="142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97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225" y="1257301"/>
            <a:ext cx="8770571" cy="828898"/>
          </a:xfrm>
        </p:spPr>
        <p:txBody>
          <a:bodyPr>
            <a:normAutofit/>
          </a:bodyPr>
          <a:lstStyle/>
          <a:p>
            <a:pPr algn="r"/>
            <a:r>
              <a:rPr lang="fa-IR" sz="4000" b="1" spc="-1" dirty="0">
                <a:solidFill>
                  <a:schemeClr val="tx1"/>
                </a:solidFill>
                <a:latin typeface="B Zar"/>
                <a:cs typeface="B Zar"/>
              </a:rPr>
              <a:t>شنیدن صدا شبیه</a:t>
            </a:r>
            <a:r>
              <a:rPr lang="en-US" sz="4000" b="1" spc="-1" dirty="0">
                <a:solidFill>
                  <a:schemeClr val="tx1"/>
                </a:solidFill>
                <a:latin typeface="B Zar"/>
                <a:ea typeface="DejaVu Sans"/>
              </a:rPr>
              <a:t> </a:t>
            </a:r>
            <a:r>
              <a:rPr lang="fa-IR" sz="4000" b="1" spc="-1" dirty="0">
                <a:solidFill>
                  <a:schemeClr val="tx1"/>
                </a:solidFill>
                <a:latin typeface="B Zar"/>
                <a:cs typeface="B Zar"/>
              </a:rPr>
              <a:t>چیست</a:t>
            </a:r>
            <a:r>
              <a:rPr lang="fa-IR" sz="4000" b="1" spc="-1" dirty="0" smtClean="0">
                <a:solidFill>
                  <a:schemeClr val="tx1"/>
                </a:solidFill>
                <a:latin typeface="B Zar"/>
                <a:cs typeface="B Zar"/>
              </a:rPr>
              <a:t>؟</a:t>
            </a:r>
            <a:endParaRPr lang="fa-IR" sz="4000" dirty="0"/>
          </a:p>
        </p:txBody>
      </p:sp>
      <p:sp>
        <p:nvSpPr>
          <p:cNvPr id="5" name="Rectangle 4"/>
          <p:cNvSpPr/>
          <p:nvPr/>
        </p:nvSpPr>
        <p:spPr>
          <a:xfrm>
            <a:off x="3619500" y="2381547"/>
            <a:ext cx="7296150" cy="2677656"/>
          </a:xfrm>
          <a:prstGeom prst="rect">
            <a:avLst/>
          </a:prstGeom>
        </p:spPr>
        <p:txBody>
          <a:bodyPr wrap="square">
            <a:spAutoFit/>
          </a:bodyPr>
          <a:lstStyle/>
          <a:p>
            <a:pPr marL="457200" indent="-457200" algn="just" rtl="1">
              <a:lnSpc>
                <a:spcPct val="150000"/>
              </a:lnSpc>
              <a:buFont typeface="Wingdings" panose="05000000000000000000" pitchFamily="2" charset="2"/>
              <a:buChar char="§"/>
            </a:pPr>
            <a:r>
              <a:rPr lang="fa-IR" sz="2800" b="1" spc="-1" dirty="0">
                <a:latin typeface="B Zar"/>
                <a:cs typeface="B Zar"/>
              </a:rPr>
              <a:t>این صداها کاملا واقعی اند. منبع این صدا ها خارج سر شما می باشد و دیگران نمی توانند آنها را بشنوند. شما ممکن است آنها را در مکانهای مختلف و یا از یک جسم خاص مانند تلویزیون بشنوید. </a:t>
            </a:r>
            <a:endParaRPr lang="fa-IR"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87" y="4619624"/>
            <a:ext cx="3095626"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607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625" y="928598"/>
            <a:ext cx="7329487" cy="3970318"/>
          </a:xfrm>
          <a:prstGeom prst="rect">
            <a:avLst/>
          </a:prstGeom>
        </p:spPr>
        <p:txBody>
          <a:bodyPr wrap="square">
            <a:spAutoFit/>
          </a:bodyPr>
          <a:lstStyle/>
          <a:p>
            <a:pPr marL="459000" indent="-457200" algn="just" rtl="1">
              <a:lnSpc>
                <a:spcPct val="150000"/>
              </a:lnSpc>
              <a:spcBef>
                <a:spcPts val="1001"/>
              </a:spcBef>
              <a:buClr>
                <a:schemeClr val="tx1"/>
              </a:buClr>
              <a:buSzPct val="80000"/>
              <a:buFont typeface="Wingdings" panose="05000000000000000000" pitchFamily="2" charset="2"/>
              <a:buChar char="§"/>
            </a:pPr>
            <a:r>
              <a:rPr lang="fa-IR" sz="2800" b="1" spc="-1" dirty="0">
                <a:latin typeface="B Zar"/>
                <a:cs typeface="B Zar"/>
              </a:rPr>
              <a:t>صداها ممکن است بطور مستقیم با شما صحبت کنند و یا اینکه در مورد شما با همدیگر صحبت کنند. ممکن است اینطور به نظر بیاید که شما دارید یک مکالمه را گوش می کنید. صداها ممکن است خوشایند باشند اما اغلب گستاخانه، ، توهین آمیز و یا تنها آزاردهنده هستند.</a:t>
            </a:r>
            <a:endParaRPr lang="en-US" sz="2800" spc="-1" dirty="0">
              <a:latin typeface="Arial"/>
            </a:endParaRPr>
          </a:p>
        </p:txBody>
      </p:sp>
      <p:pic>
        <p:nvPicPr>
          <p:cNvPr id="3" name="Picture 2"/>
          <p:cNvPicPr>
            <a:picLocks noChangeAspect="1"/>
          </p:cNvPicPr>
          <p:nvPr/>
        </p:nvPicPr>
        <p:blipFill>
          <a:blip r:embed="rId2"/>
          <a:stretch>
            <a:fillRect/>
          </a:stretch>
        </p:blipFill>
        <p:spPr>
          <a:xfrm>
            <a:off x="2862599" y="4497622"/>
            <a:ext cx="4123989" cy="1920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0145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514600"/>
            <a:ext cx="5859724" cy="1157694"/>
          </a:xfrm>
        </p:spPr>
        <p:txBody>
          <a:bodyPr>
            <a:normAutofit/>
          </a:bodyPr>
          <a:lstStyle/>
          <a:p>
            <a:r>
              <a:rPr lang="fa-IR" sz="4000" b="1" dirty="0" smtClean="0">
                <a:solidFill>
                  <a:schemeClr val="tx1"/>
                </a:solidFill>
                <a:cs typeface="B Zar" panose="00000400000000000000" pitchFamily="2" charset="-78"/>
              </a:rPr>
              <a:t>توهم</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04681"/>
            <a:ext cx="4566474" cy="1038807"/>
          </a:xfrm>
        </p:spPr>
        <p:txBody>
          <a:bodyPr>
            <a:noAutofit/>
          </a:bodyPr>
          <a:lstStyle/>
          <a:p>
            <a:r>
              <a:rPr lang="fa-IR" sz="2800" b="1" spc="-1" dirty="0">
                <a:solidFill>
                  <a:schemeClr val="tx1"/>
                </a:solidFill>
                <a:latin typeface="B Zar"/>
                <a:cs typeface="B Zar"/>
              </a:rPr>
              <a:t>افراد چگونه به این صداها واکنش نشان می دهند؟</a:t>
            </a:r>
            <a:endParaRPr lang="fa-IR" sz="2800" dirty="0">
              <a:solidFill>
                <a:schemeClr val="tx1"/>
              </a:solidFill>
            </a:endParaRPr>
          </a:p>
        </p:txBody>
      </p:sp>
    </p:spTree>
    <p:extLst>
      <p:ext uri="{BB962C8B-B14F-4D97-AF65-F5344CB8AC3E}">
        <p14:creationId xmlns:p14="http://schemas.microsoft.com/office/powerpoint/2010/main" val="26111254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788" y="1171574"/>
            <a:ext cx="9746883" cy="1043211"/>
          </a:xfrm>
        </p:spPr>
        <p:txBody>
          <a:bodyPr>
            <a:normAutofit/>
          </a:bodyPr>
          <a:lstStyle/>
          <a:p>
            <a:pPr algn="r"/>
            <a:r>
              <a:rPr lang="fa-IR" sz="4000" b="1" spc="-1" dirty="0">
                <a:solidFill>
                  <a:schemeClr val="tx1"/>
                </a:solidFill>
                <a:latin typeface="B Zar"/>
                <a:cs typeface="B Zar"/>
              </a:rPr>
              <a:t>افراد چگونه به این صداها واکنش نشان می دهند</a:t>
            </a:r>
            <a:r>
              <a:rPr lang="fa-IR" sz="4000" b="1" spc="-1" dirty="0" smtClean="0">
                <a:solidFill>
                  <a:schemeClr val="tx1"/>
                </a:solidFill>
                <a:latin typeface="B Zar"/>
                <a:cs typeface="B Zar"/>
              </a:rPr>
              <a:t>؟</a:t>
            </a:r>
            <a:endParaRPr lang="fa-IR" sz="4000" dirty="0"/>
          </a:p>
        </p:txBody>
      </p:sp>
      <p:sp>
        <p:nvSpPr>
          <p:cNvPr id="3" name="Rectangle 2"/>
          <p:cNvSpPr/>
          <p:nvPr/>
        </p:nvSpPr>
        <p:spPr>
          <a:xfrm>
            <a:off x="3243263" y="2328774"/>
            <a:ext cx="7700962" cy="3323987"/>
          </a:xfrm>
          <a:prstGeom prst="rect">
            <a:avLst/>
          </a:prstGeom>
        </p:spPr>
        <p:txBody>
          <a:bodyPr wrap="square">
            <a:spAutoFit/>
          </a:bodyPr>
          <a:lstStyle/>
          <a:p>
            <a:pPr algn="just" rtl="1">
              <a:lnSpc>
                <a:spcPct val="150000"/>
              </a:lnSpc>
            </a:pPr>
            <a:r>
              <a:rPr lang="fa-IR" sz="2800" b="1" spc="-1" dirty="0" smtClean="0">
                <a:latin typeface="B Zar"/>
                <a:cs typeface="B Zar"/>
              </a:rPr>
              <a:t>گاهی ممکن است شما احساس کنید که مجبورید که آنچه را که آنان می گویند اجرا کنید. حتی اگر آنان بگویند که به خودتان آزار برسانید و یا کاری را انجام دهید که می دانید صحیح نیست. اغلب اوقات شما آنها را نادیده می گیرید اما گاهی شما مغلوب آنها می شوید.</a:t>
            </a:r>
            <a:endParaRPr lang="fa-IR" sz="2800" dirty="0"/>
          </a:p>
        </p:txBody>
      </p:sp>
      <p:pic>
        <p:nvPicPr>
          <p:cNvPr id="5" name="Picture 4"/>
          <p:cNvPicPr>
            <a:picLocks noChangeAspect="1"/>
          </p:cNvPicPr>
          <p:nvPr/>
        </p:nvPicPr>
        <p:blipFill>
          <a:blip r:embed="rId2"/>
          <a:stretch>
            <a:fillRect/>
          </a:stretch>
        </p:blipFill>
        <p:spPr>
          <a:xfrm>
            <a:off x="181237" y="3586163"/>
            <a:ext cx="2866502" cy="2962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4172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514600"/>
            <a:ext cx="5859724" cy="1157694"/>
          </a:xfrm>
        </p:spPr>
        <p:txBody>
          <a:bodyPr>
            <a:normAutofit/>
          </a:bodyPr>
          <a:lstStyle/>
          <a:p>
            <a:r>
              <a:rPr lang="fa-IR" sz="4000" b="1" dirty="0" smtClean="0">
                <a:solidFill>
                  <a:schemeClr val="tx1"/>
                </a:solidFill>
                <a:cs typeface="B Zar" panose="00000400000000000000" pitchFamily="2" charset="-78"/>
              </a:rPr>
              <a:t>توهم</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04681"/>
            <a:ext cx="4566474" cy="1038807"/>
          </a:xfrm>
        </p:spPr>
        <p:txBody>
          <a:bodyPr>
            <a:noAutofit/>
          </a:bodyPr>
          <a:lstStyle/>
          <a:p>
            <a:r>
              <a:rPr lang="fa-IR" sz="2800" b="1" spc="-1" dirty="0">
                <a:solidFill>
                  <a:schemeClr val="tx1"/>
                </a:solidFill>
                <a:latin typeface="B Zar"/>
                <a:cs typeface="B Zar"/>
              </a:rPr>
              <a:t>صداها از کجا می آیند؟</a:t>
            </a:r>
            <a:endParaRPr lang="fa-IR" sz="1800" dirty="0">
              <a:solidFill>
                <a:schemeClr val="tx1"/>
              </a:solidFill>
            </a:endParaRPr>
          </a:p>
        </p:txBody>
      </p:sp>
    </p:spTree>
    <p:extLst>
      <p:ext uri="{BB962C8B-B14F-4D97-AF65-F5344CB8AC3E}">
        <p14:creationId xmlns:p14="http://schemas.microsoft.com/office/powerpoint/2010/main" val="30645680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075" y="1243013"/>
            <a:ext cx="8770571" cy="828898"/>
          </a:xfrm>
        </p:spPr>
        <p:txBody>
          <a:bodyPr>
            <a:normAutofit/>
          </a:bodyPr>
          <a:lstStyle/>
          <a:p>
            <a:pPr algn="r"/>
            <a:r>
              <a:rPr lang="fa-IR" sz="4000" b="1" spc="-1" dirty="0">
                <a:solidFill>
                  <a:schemeClr val="tx1"/>
                </a:solidFill>
                <a:latin typeface="B Zar"/>
                <a:cs typeface="B Zar"/>
              </a:rPr>
              <a:t>صداها از کجا می آیند؟</a:t>
            </a:r>
            <a:endParaRPr lang="fa-IR" sz="4000" dirty="0">
              <a:solidFill>
                <a:schemeClr val="tx1"/>
              </a:solidFill>
            </a:endParaRPr>
          </a:p>
        </p:txBody>
      </p:sp>
      <p:sp>
        <p:nvSpPr>
          <p:cNvPr id="3" name="Rectangle 2"/>
          <p:cNvSpPr/>
          <p:nvPr/>
        </p:nvSpPr>
        <p:spPr>
          <a:xfrm>
            <a:off x="3471862" y="2361723"/>
            <a:ext cx="7803783" cy="3323987"/>
          </a:xfrm>
          <a:prstGeom prst="rect">
            <a:avLst/>
          </a:prstGeom>
        </p:spPr>
        <p:txBody>
          <a:bodyPr wrap="square">
            <a:spAutoFit/>
          </a:bodyPr>
          <a:lstStyle/>
          <a:p>
            <a:pPr marL="1800" algn="just" rtl="1">
              <a:lnSpc>
                <a:spcPct val="150000"/>
              </a:lnSpc>
              <a:spcBef>
                <a:spcPts val="1001"/>
              </a:spcBef>
              <a:buClr>
                <a:srgbClr val="FFCA08"/>
              </a:buClr>
              <a:buSzPct val="80000"/>
            </a:pPr>
            <a:r>
              <a:rPr lang="fa-IR" sz="2800" b="1" spc="-1" dirty="0">
                <a:latin typeface="B Zar"/>
                <a:cs typeface="B Zar"/>
              </a:rPr>
              <a:t>این صداها مجازی نیستند اما توسط خود مغز ساخته می شوند. اسکن های مغزی نشان داده اند که قسمتی از مغز که هنگام شنیدن صدا فعال است، اینگونه صدا ها را نیز  ایجاد می کند. اینگونه به نظر می رسد که در این موقع مغز بین صداهای واقعی و اینگونه اختلالات دچار اشتباه می شود.</a:t>
            </a:r>
            <a:endParaRPr lang="en-US" sz="2800" spc="-1" dirty="0">
              <a:latin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3929063"/>
            <a:ext cx="3000376" cy="2514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9514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514600"/>
            <a:ext cx="5859724" cy="1157694"/>
          </a:xfrm>
        </p:spPr>
        <p:txBody>
          <a:bodyPr>
            <a:normAutofit/>
          </a:bodyPr>
          <a:lstStyle/>
          <a:p>
            <a:r>
              <a:rPr lang="fa-IR" sz="4000" b="1" dirty="0" smtClean="0">
                <a:solidFill>
                  <a:schemeClr val="tx1"/>
                </a:solidFill>
                <a:cs typeface="B Zar" panose="00000400000000000000" pitchFamily="2" charset="-78"/>
              </a:rPr>
              <a:t>توهم</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04681"/>
            <a:ext cx="4566474" cy="1038807"/>
          </a:xfrm>
        </p:spPr>
        <p:txBody>
          <a:bodyPr>
            <a:noAutofit/>
          </a:bodyPr>
          <a:lstStyle/>
          <a:p>
            <a:r>
              <a:rPr lang="fa-IR" sz="2800" b="1" spc="-1" dirty="0">
                <a:solidFill>
                  <a:schemeClr val="tx1"/>
                </a:solidFill>
                <a:latin typeface="B Zar"/>
                <a:cs typeface="B Zar"/>
              </a:rPr>
              <a:t>آیا افراد دیگر هم اینگونه صداها را می شنوند؟ </a:t>
            </a:r>
            <a:endParaRPr lang="fa-IR" sz="1800" dirty="0">
              <a:solidFill>
                <a:schemeClr val="tx1"/>
              </a:solidFill>
            </a:endParaRPr>
          </a:p>
        </p:txBody>
      </p:sp>
    </p:spTree>
    <p:extLst>
      <p:ext uri="{BB962C8B-B14F-4D97-AF65-F5344CB8AC3E}">
        <p14:creationId xmlns:p14="http://schemas.microsoft.com/office/powerpoint/2010/main" val="100252155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1257299"/>
            <a:ext cx="8770571" cy="871761"/>
          </a:xfrm>
        </p:spPr>
        <p:txBody>
          <a:bodyPr>
            <a:normAutofit/>
          </a:bodyPr>
          <a:lstStyle/>
          <a:p>
            <a:pPr algn="r"/>
            <a:r>
              <a:rPr lang="fa-IR" sz="4000" b="1" spc="-1" dirty="0">
                <a:solidFill>
                  <a:schemeClr val="tx1"/>
                </a:solidFill>
                <a:latin typeface="B Zar"/>
                <a:cs typeface="B Zar"/>
              </a:rPr>
              <a:t>آیا افراد دیگر هم اینگونه صداها را می شنوند؟</a:t>
            </a:r>
            <a:endParaRPr lang="fa-IR" sz="4000" dirty="0">
              <a:solidFill>
                <a:schemeClr val="tx1"/>
              </a:solidFill>
            </a:endParaRPr>
          </a:p>
        </p:txBody>
      </p:sp>
      <p:sp>
        <p:nvSpPr>
          <p:cNvPr id="3" name="Rectangle 2"/>
          <p:cNvSpPr/>
          <p:nvPr/>
        </p:nvSpPr>
        <p:spPr>
          <a:xfrm>
            <a:off x="3371850" y="2450391"/>
            <a:ext cx="7586662" cy="3452227"/>
          </a:xfrm>
          <a:prstGeom prst="rect">
            <a:avLst/>
          </a:prstGeom>
        </p:spPr>
        <p:txBody>
          <a:bodyPr wrap="square">
            <a:spAutoFit/>
          </a:bodyPr>
          <a:lstStyle/>
          <a:p>
            <a:pPr marL="459000" indent="-457200" algn="just" rtl="1">
              <a:lnSpc>
                <a:spcPct val="150000"/>
              </a:lnSpc>
              <a:spcBef>
                <a:spcPts val="1001"/>
              </a:spcBef>
              <a:buClr>
                <a:schemeClr val="tx1"/>
              </a:buClr>
              <a:buSzPct val="80000"/>
              <a:buFont typeface="Arial" panose="020B0604020202020204" pitchFamily="34" charset="0"/>
              <a:buChar char="•"/>
            </a:pPr>
            <a:r>
              <a:rPr lang="fa-IR" sz="2800" b="1" spc="-1" dirty="0" smtClean="0">
                <a:latin typeface="B Zar"/>
                <a:cs typeface="B Zar"/>
              </a:rPr>
              <a:t>افراد با اختلالات روحی دیگر مانند افسردگی حاد ممکن است صداهایی را بشنوند که مستقیم با آنها صحبت می کنند.</a:t>
            </a:r>
            <a:endParaRPr lang="en-US" sz="2800" spc="-1" dirty="0" smtClean="0">
              <a:latin typeface="Arial"/>
            </a:endParaRPr>
          </a:p>
          <a:p>
            <a:pPr marL="459000" indent="-457200" algn="just" rtl="1">
              <a:lnSpc>
                <a:spcPct val="150000"/>
              </a:lnSpc>
              <a:spcBef>
                <a:spcPts val="1001"/>
              </a:spcBef>
              <a:buClr>
                <a:schemeClr val="tx1"/>
              </a:buClr>
              <a:buSzPct val="80000"/>
              <a:buFont typeface="Arial" panose="020B0604020202020204" pitchFamily="34" charset="0"/>
              <a:buChar char="•"/>
            </a:pPr>
            <a:r>
              <a:rPr lang="fa-IR" sz="2800" b="1" spc="-1" dirty="0" smtClean="0">
                <a:latin typeface="B Zar"/>
                <a:cs typeface="B Zar"/>
              </a:rPr>
              <a:t>در افسردگی این صداها ملامتگر بوده و یک کلمه یا عبارت خاص بارها و بارها تکرار می شود.</a:t>
            </a:r>
            <a:endParaRPr lang="en-US" sz="2800" spc="-1" dirty="0">
              <a:latin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 y="4243388"/>
            <a:ext cx="2638425" cy="2252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52995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4788" y="1228636"/>
            <a:ext cx="7058024" cy="3323987"/>
          </a:xfrm>
          <a:prstGeom prst="rect">
            <a:avLst/>
          </a:prstGeom>
        </p:spPr>
        <p:txBody>
          <a:bodyPr wrap="square">
            <a:spAutoFit/>
          </a:bodyPr>
          <a:lstStyle/>
          <a:p>
            <a:pPr marL="459000" indent="-457200" algn="just" rtl="1">
              <a:lnSpc>
                <a:spcPct val="150000"/>
              </a:lnSpc>
              <a:spcBef>
                <a:spcPts val="1001"/>
              </a:spcBef>
              <a:buClr>
                <a:schemeClr val="tx1"/>
              </a:buClr>
              <a:buSzPct val="80000"/>
              <a:buFont typeface="Arial" panose="020B0604020202020204" pitchFamily="34" charset="0"/>
              <a:buChar char="•"/>
            </a:pPr>
            <a:r>
              <a:rPr lang="fa-IR" sz="2800" b="1" spc="-1" dirty="0">
                <a:latin typeface="B Zar"/>
                <a:cs typeface="B Zar"/>
              </a:rPr>
              <a:t>بعضی افراد صداهایی را می شنود که زندگی روزمره آنان را دچار مشکل نمی کند این صداها ممکن است، خیلی بلند نبوده، خوشایند باشند و یا تنها در بعضی مواقع شنیده شوند. این گونه علایم نیاز به مراقبت خاصی ندارند.</a:t>
            </a:r>
            <a:endParaRPr lang="en-US" sz="2800" spc="-1" dirty="0">
              <a:latin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4271963"/>
            <a:ext cx="3214688" cy="2023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1831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628900"/>
            <a:ext cx="5859724" cy="1043394"/>
          </a:xfrm>
        </p:spPr>
        <p:txBody>
          <a:bodyPr>
            <a:normAutofit/>
          </a:bodyPr>
          <a:lstStyle/>
          <a:p>
            <a:r>
              <a:rPr lang="fa-IR" sz="4000" b="1" dirty="0" smtClean="0">
                <a:solidFill>
                  <a:schemeClr val="tx1"/>
                </a:solidFill>
                <a:cs typeface="B Zar" panose="00000400000000000000" pitchFamily="2" charset="-78"/>
              </a:rPr>
              <a:t>علائم اسکیزوفرنی</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76119"/>
            <a:ext cx="4566474" cy="1038807"/>
          </a:xfrm>
        </p:spPr>
        <p:txBody>
          <a:bodyPr>
            <a:normAutofit/>
          </a:bodyPr>
          <a:lstStyle/>
          <a:p>
            <a:r>
              <a:rPr lang="fa-IR" sz="2800" b="1" dirty="0" smtClean="0">
                <a:solidFill>
                  <a:schemeClr val="tx1"/>
                </a:solidFill>
                <a:cs typeface="B Zar" panose="00000400000000000000" pitchFamily="2" charset="-78"/>
              </a:rPr>
              <a:t>هذیان</a:t>
            </a:r>
            <a:endParaRPr lang="fa-IR"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20527820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225" y="1214438"/>
            <a:ext cx="8770571" cy="843186"/>
          </a:xfrm>
        </p:spPr>
        <p:txBody>
          <a:bodyPr>
            <a:normAutofit/>
          </a:bodyPr>
          <a:lstStyle/>
          <a:p>
            <a:pPr algn="r"/>
            <a:r>
              <a:rPr lang="fa-IR" sz="4000" b="1" spc="-1" dirty="0">
                <a:solidFill>
                  <a:schemeClr val="tx1"/>
                </a:solidFill>
                <a:latin typeface="B Zar"/>
                <a:cs typeface="B Zar"/>
              </a:rPr>
              <a:t>چرا ما از کلمه اسکیزوفرنی استفاده می کنیم</a:t>
            </a:r>
            <a:r>
              <a:rPr lang="fa-IR" sz="4000" b="1" spc="-1" dirty="0" smtClean="0">
                <a:solidFill>
                  <a:schemeClr val="tx1"/>
                </a:solidFill>
                <a:latin typeface="B Zar"/>
                <a:cs typeface="B Zar"/>
              </a:rPr>
              <a:t>؟</a:t>
            </a:r>
            <a:endParaRPr lang="fa-IR" sz="4000" dirty="0">
              <a:solidFill>
                <a:schemeClr val="tx1"/>
              </a:solidFill>
            </a:endParaRPr>
          </a:p>
        </p:txBody>
      </p:sp>
      <p:sp>
        <p:nvSpPr>
          <p:cNvPr id="3" name="Rectangle 2"/>
          <p:cNvSpPr/>
          <p:nvPr/>
        </p:nvSpPr>
        <p:spPr>
          <a:xfrm>
            <a:off x="3465145" y="2287935"/>
            <a:ext cx="7539038" cy="3323987"/>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Wingdings" panose="05000000000000000000" pitchFamily="2" charset="2"/>
              <a:buChar char="Ø"/>
            </a:pPr>
            <a:r>
              <a:rPr lang="fa-IR" sz="2800" b="1" spc="-1" dirty="0">
                <a:latin typeface="B Zar"/>
                <a:cs typeface="B Zar"/>
              </a:rPr>
              <a:t>اسکیزوفرنی کلمه </a:t>
            </a:r>
            <a:r>
              <a:rPr lang="fa-IR" sz="2800" b="1" spc="-1" dirty="0" smtClean="0">
                <a:latin typeface="B Zar"/>
                <a:cs typeface="B Zar"/>
              </a:rPr>
              <a:t>ای است </a:t>
            </a:r>
            <a:r>
              <a:rPr lang="fa-IR" sz="2800" b="1" spc="-1" dirty="0">
                <a:latin typeface="B Zar"/>
                <a:cs typeface="B Zar"/>
              </a:rPr>
              <a:t>که اکثر مردم آنرا با خشونت و اختلالات رفتاری </a:t>
            </a:r>
            <a:r>
              <a:rPr lang="fa-IR" sz="2800" b="1" spc="-1" dirty="0" smtClean="0">
                <a:latin typeface="B Zar"/>
                <a:cs typeface="B Zar"/>
              </a:rPr>
              <a:t>مرتبط </a:t>
            </a:r>
            <a:r>
              <a:rPr lang="fa-IR" sz="2800" b="1" spc="-1" dirty="0">
                <a:latin typeface="B Zar"/>
                <a:cs typeface="B Zar"/>
              </a:rPr>
              <a:t>می دانند. رسانه های خبری هم مرتب از این کلمه به این نحو استفاده می کنند که البته اینگونه برداشتی کاملا  غیر عادلانه و غیر واقعی است. </a:t>
            </a:r>
            <a:endParaRPr lang="en-US" sz="2800" spc="-1" dirty="0">
              <a:latin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 y="3971926"/>
            <a:ext cx="2990851" cy="2557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6794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074" y="1228726"/>
            <a:ext cx="8770571" cy="886048"/>
          </a:xfrm>
        </p:spPr>
        <p:txBody>
          <a:bodyPr>
            <a:normAutofit/>
          </a:bodyPr>
          <a:lstStyle/>
          <a:p>
            <a:pPr algn="r"/>
            <a:r>
              <a:rPr lang="fa-IR" sz="4000" b="1" dirty="0" smtClean="0">
                <a:solidFill>
                  <a:schemeClr val="tx1"/>
                </a:solidFill>
                <a:cs typeface="B Zar" panose="00000400000000000000" pitchFamily="2" charset="-78"/>
              </a:rPr>
              <a:t>هذیان</a:t>
            </a:r>
            <a:endParaRPr lang="fa-IR" sz="4000" b="1" dirty="0">
              <a:solidFill>
                <a:schemeClr val="tx1"/>
              </a:solidFill>
              <a:cs typeface="B Zar" panose="00000400000000000000" pitchFamily="2" charset="-78"/>
            </a:endParaRPr>
          </a:p>
        </p:txBody>
      </p:sp>
      <p:sp>
        <p:nvSpPr>
          <p:cNvPr id="3" name="Rectangle 2"/>
          <p:cNvSpPr/>
          <p:nvPr/>
        </p:nvSpPr>
        <p:spPr>
          <a:xfrm>
            <a:off x="3588970" y="2262753"/>
            <a:ext cx="7686675" cy="3323987"/>
          </a:xfrm>
          <a:prstGeom prst="rect">
            <a:avLst/>
          </a:prstGeom>
        </p:spPr>
        <p:txBody>
          <a:bodyPr wrap="square">
            <a:spAutoFit/>
          </a:bodyPr>
          <a:lstStyle/>
          <a:p>
            <a:pPr marL="457200" indent="-457200" algn="just" rtl="1">
              <a:lnSpc>
                <a:spcPct val="150000"/>
              </a:lnSpc>
              <a:buFont typeface="Wingdings" panose="05000000000000000000" pitchFamily="2" charset="2"/>
              <a:buChar char="ü"/>
            </a:pPr>
            <a:r>
              <a:rPr lang="fa-IR" sz="2800" b="1" spc="-1" dirty="0">
                <a:latin typeface="B Zar"/>
                <a:cs typeface="B Zar"/>
              </a:rPr>
              <a:t>وهم در حقیقت اعتقاد راسخ به موضوعی است که ممکن است صرفا بر پایه یک تفسیر غلط و یا برداشت ناصحیح از موقعیت باشد. در شرایطی که شما هیچ شکی ندارید دیگران اعتقاد شما را اشتباه، عجیب یا غیر واقعی می دانند. </a:t>
            </a:r>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3" y="3529012"/>
            <a:ext cx="2762250" cy="2928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4821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7651" y="1162616"/>
            <a:ext cx="7215187" cy="2623795"/>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Wingdings" panose="05000000000000000000" pitchFamily="2" charset="2"/>
              <a:buChar char="ü"/>
            </a:pPr>
            <a:r>
              <a:rPr lang="fa-IR" sz="2800" b="1" spc="-1" dirty="0">
                <a:latin typeface="B Zar"/>
                <a:cs typeface="B Zar"/>
              </a:rPr>
              <a:t>آنان نمی توانند در مورد این موضوع با شما بحث کنند. اگر آنان از شما در مورد دلایلتان بپرسند، دلایل شما برای آنان بی معنی است و یا اینکه شما نمی توانید توضیح دهید و فقط می گویید: می دانم.</a:t>
            </a:r>
            <a:endParaRPr lang="en-US" sz="2800" spc="-1" dirty="0">
              <a:latin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4057650"/>
            <a:ext cx="2914650" cy="2505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2880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628900"/>
            <a:ext cx="5859724" cy="1043394"/>
          </a:xfrm>
        </p:spPr>
        <p:txBody>
          <a:bodyPr>
            <a:normAutofit/>
          </a:bodyPr>
          <a:lstStyle/>
          <a:p>
            <a:r>
              <a:rPr lang="fa-IR" sz="4000" b="1" dirty="0" smtClean="0">
                <a:solidFill>
                  <a:schemeClr val="tx1"/>
                </a:solidFill>
                <a:cs typeface="B Zar" panose="00000400000000000000" pitchFamily="2" charset="-78"/>
              </a:rPr>
              <a:t>هذیان</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76119"/>
            <a:ext cx="4566474" cy="1038807"/>
          </a:xfrm>
        </p:spPr>
        <p:txBody>
          <a:bodyPr>
            <a:normAutofit/>
          </a:bodyPr>
          <a:lstStyle/>
          <a:p>
            <a:r>
              <a:rPr lang="fa-IR" sz="2800" b="1" dirty="0" smtClean="0">
                <a:solidFill>
                  <a:schemeClr val="tx1"/>
                </a:solidFill>
                <a:cs typeface="B Zar" panose="00000400000000000000" pitchFamily="2" charset="-78"/>
              </a:rPr>
              <a:t>چگونگی شروع هذیان</a:t>
            </a:r>
            <a:endParaRPr lang="fa-IR"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3268042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257300"/>
            <a:ext cx="8770571" cy="900336"/>
          </a:xfrm>
        </p:spPr>
        <p:txBody>
          <a:bodyPr>
            <a:normAutofit/>
          </a:bodyPr>
          <a:lstStyle/>
          <a:p>
            <a:pPr algn="r"/>
            <a:r>
              <a:rPr lang="fa-IR" sz="4000" b="1" spc="-1" dirty="0">
                <a:solidFill>
                  <a:schemeClr val="tx1"/>
                </a:solidFill>
                <a:latin typeface="B Zar"/>
                <a:cs typeface="B Zar"/>
              </a:rPr>
              <a:t>چگونگی شروع </a:t>
            </a:r>
            <a:r>
              <a:rPr lang="fa-IR" sz="4000" b="1" spc="-1" dirty="0" smtClean="0">
                <a:solidFill>
                  <a:schemeClr val="tx1"/>
                </a:solidFill>
                <a:latin typeface="B Zar"/>
                <a:cs typeface="B Zar"/>
              </a:rPr>
              <a:t>هذیان</a:t>
            </a:r>
            <a:endParaRPr lang="fa-IR" sz="4000" dirty="0">
              <a:solidFill>
                <a:schemeClr val="tx1"/>
              </a:solidFill>
            </a:endParaRPr>
          </a:p>
        </p:txBody>
      </p:sp>
      <p:sp>
        <p:nvSpPr>
          <p:cNvPr id="3" name="Rectangle 2"/>
          <p:cNvSpPr/>
          <p:nvPr/>
        </p:nvSpPr>
        <p:spPr>
          <a:xfrm>
            <a:off x="3386138" y="2514823"/>
            <a:ext cx="7818071" cy="2677656"/>
          </a:xfrm>
          <a:prstGeom prst="rect">
            <a:avLst/>
          </a:prstGeom>
        </p:spPr>
        <p:txBody>
          <a:bodyPr wrap="square">
            <a:spAutoFit/>
          </a:bodyPr>
          <a:lstStyle/>
          <a:p>
            <a:pPr marL="457200" indent="-457200" algn="just" rtl="1">
              <a:lnSpc>
                <a:spcPct val="150000"/>
              </a:lnSpc>
              <a:buFont typeface="Wingdings" panose="05000000000000000000" pitchFamily="2" charset="2"/>
              <a:buChar char="q"/>
            </a:pPr>
            <a:r>
              <a:rPr lang="fa-IR" sz="2800" b="1" spc="-1" dirty="0">
                <a:latin typeface="B Zar"/>
                <a:cs typeface="B Zar"/>
              </a:rPr>
              <a:t>ممکن است شما کاملا بطور اتفاقی به آن اعتقاد پیدا کنید. ممکن است پس از چند هفته یا ماه احساس کنید که موضوع عجیبی در حال شکل گیری است. اما نمی توانید راجع به چگونگی آن توضیح </a:t>
            </a:r>
            <a:r>
              <a:rPr lang="fa-IR" sz="2800" b="1" spc="-1" dirty="0" smtClean="0">
                <a:latin typeface="B Zar"/>
                <a:cs typeface="B Zar"/>
              </a:rPr>
              <a:t>دهید.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4614863"/>
            <a:ext cx="3124200" cy="1928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5418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1913" y="1200060"/>
            <a:ext cx="7372349" cy="3323987"/>
          </a:xfrm>
          <a:prstGeom prst="rect">
            <a:avLst/>
          </a:prstGeom>
        </p:spPr>
        <p:txBody>
          <a:bodyPr wrap="square">
            <a:spAutoFit/>
          </a:bodyPr>
          <a:lstStyle/>
          <a:p>
            <a:pPr marL="459000" indent="-457200" algn="just" rtl="1">
              <a:lnSpc>
                <a:spcPct val="150000"/>
              </a:lnSpc>
              <a:spcBef>
                <a:spcPts val="1001"/>
              </a:spcBef>
              <a:buClr>
                <a:schemeClr val="tx1"/>
              </a:buClr>
              <a:buSzPct val="80000"/>
              <a:buFont typeface="Wingdings" panose="05000000000000000000" pitchFamily="2" charset="2"/>
              <a:buChar char="q"/>
            </a:pPr>
            <a:r>
              <a:rPr lang="fa-IR" sz="2800" b="1" spc="-1" dirty="0">
                <a:latin typeface="B Zar"/>
                <a:cs typeface="B Zar"/>
              </a:rPr>
              <a:t>ممکن است شما یک ایده وهم آلود را برای توضیح دادن توهماتتان بسط دهید. برای نمونه اگر شما صداهایی را می شنوید که در مورد رفتارهای شما توضیح می دهد، ممکن است شما به این نتیجه برسید که توسط حکومت در حال کنترل شدن هستید.</a:t>
            </a:r>
            <a:endParaRPr lang="en-US" sz="2800" spc="-1" dirty="0">
              <a:latin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688" y="4400550"/>
            <a:ext cx="2967038" cy="2132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0712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628900"/>
            <a:ext cx="5859724" cy="1043394"/>
          </a:xfrm>
        </p:spPr>
        <p:txBody>
          <a:bodyPr>
            <a:normAutofit/>
          </a:bodyPr>
          <a:lstStyle/>
          <a:p>
            <a:r>
              <a:rPr lang="fa-IR" sz="4000" b="1" dirty="0" smtClean="0">
                <a:solidFill>
                  <a:schemeClr val="tx1"/>
                </a:solidFill>
                <a:cs typeface="B Zar" panose="00000400000000000000" pitchFamily="2" charset="-78"/>
              </a:rPr>
              <a:t>هذیان</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76119"/>
            <a:ext cx="4566474" cy="1038807"/>
          </a:xfrm>
        </p:spPr>
        <p:txBody>
          <a:bodyPr>
            <a:normAutofit/>
          </a:bodyPr>
          <a:lstStyle/>
          <a:p>
            <a:r>
              <a:rPr lang="fa-IR" sz="2800" b="1" dirty="0" smtClean="0">
                <a:solidFill>
                  <a:schemeClr val="tx1"/>
                </a:solidFill>
                <a:cs typeface="B Zar" panose="00000400000000000000" pitchFamily="2" charset="-78"/>
              </a:rPr>
              <a:t>هذیان سوء ظن</a:t>
            </a:r>
            <a:endParaRPr lang="fa-IR"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3748644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1271588"/>
            <a:ext cx="8770571" cy="886048"/>
          </a:xfrm>
        </p:spPr>
        <p:txBody>
          <a:bodyPr>
            <a:normAutofit/>
          </a:bodyPr>
          <a:lstStyle/>
          <a:p>
            <a:pPr algn="r"/>
            <a:r>
              <a:rPr lang="fa-IR" sz="4000" b="1" spc="-1" dirty="0">
                <a:solidFill>
                  <a:schemeClr val="tx1"/>
                </a:solidFill>
                <a:latin typeface="B Zar"/>
                <a:cs typeface="B Zar"/>
              </a:rPr>
              <a:t>هذیان سوء </a:t>
            </a:r>
            <a:r>
              <a:rPr lang="fa-IR" sz="4000" b="1" spc="-1" dirty="0" smtClean="0">
                <a:solidFill>
                  <a:schemeClr val="tx1"/>
                </a:solidFill>
                <a:latin typeface="B Zar"/>
                <a:cs typeface="B Zar"/>
              </a:rPr>
              <a:t>ظن</a:t>
            </a:r>
            <a:endParaRPr lang="fa-IR" sz="4000" dirty="0">
              <a:solidFill>
                <a:schemeClr val="tx1"/>
              </a:solidFill>
            </a:endParaRPr>
          </a:p>
        </p:txBody>
      </p:sp>
      <p:sp>
        <p:nvSpPr>
          <p:cNvPr id="3" name="Rectangle 2"/>
          <p:cNvSpPr/>
          <p:nvPr/>
        </p:nvSpPr>
        <p:spPr>
          <a:xfrm>
            <a:off x="3376612" y="2339245"/>
            <a:ext cx="8024813" cy="4098558"/>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Arial" panose="020B0604020202020204" pitchFamily="34" charset="0"/>
              <a:buChar char="•"/>
            </a:pPr>
            <a:r>
              <a:rPr lang="fa-IR" sz="2800" b="1" spc="-1" dirty="0">
                <a:latin typeface="B Zar"/>
                <a:cs typeface="B Zar"/>
              </a:rPr>
              <a:t>در این نوع از هذیان شما احساس می کنید که در خطرید. این خطرات ممکن است: </a:t>
            </a:r>
            <a:endParaRPr lang="en-US" sz="2800" spc="-1" dirty="0">
              <a:latin typeface="Arial"/>
            </a:endParaRPr>
          </a:p>
          <a:p>
            <a:pPr marL="459000" lvl="0" indent="-457200" algn="just" rtl="1">
              <a:lnSpc>
                <a:spcPct val="150000"/>
              </a:lnSpc>
              <a:spcBef>
                <a:spcPts val="1001"/>
              </a:spcBef>
              <a:buClr>
                <a:schemeClr val="tx1"/>
              </a:buClr>
              <a:buSzPct val="80000"/>
              <a:buFont typeface="Arial" panose="020B0604020202020204" pitchFamily="34" charset="0"/>
              <a:buChar char="•"/>
            </a:pPr>
            <a:r>
              <a:rPr lang="fa-IR" sz="2800" b="1" spc="-1" dirty="0" smtClean="0">
                <a:latin typeface="B Zar"/>
                <a:cs typeface="B Zar"/>
              </a:rPr>
              <a:t>نامعمول– شما </a:t>
            </a:r>
            <a:r>
              <a:rPr lang="fa-IR" sz="2800" b="1" spc="-1" dirty="0">
                <a:latin typeface="B Zar"/>
                <a:cs typeface="B Zar"/>
              </a:rPr>
              <a:t>ممکن است احساس کنید که حکومت در حال جاسوسی کردن از شماست یا ممکن است احساس کنید که همسایه شما از تکنولوژی خاصی برای جاسوسی از شما استفاده می </a:t>
            </a:r>
            <a:r>
              <a:rPr lang="fa-IR" sz="2800" b="1" spc="-1" dirty="0" smtClean="0">
                <a:latin typeface="B Zar"/>
                <a:cs typeface="B Zar"/>
              </a:rPr>
              <a:t>کند.</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486150"/>
            <a:ext cx="3019425" cy="2951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48360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4775" y="1342936"/>
            <a:ext cx="7415212" cy="3323987"/>
          </a:xfrm>
          <a:prstGeom prst="rect">
            <a:avLst/>
          </a:prstGeom>
        </p:spPr>
        <p:txBody>
          <a:bodyPr wrap="square">
            <a:spAutoFit/>
          </a:bodyPr>
          <a:lstStyle/>
          <a:p>
            <a:pPr marL="459000" indent="-457200" algn="just" rtl="1">
              <a:lnSpc>
                <a:spcPct val="150000"/>
              </a:lnSpc>
              <a:spcBef>
                <a:spcPts val="1001"/>
              </a:spcBef>
              <a:buClr>
                <a:schemeClr val="tx1"/>
              </a:buClr>
              <a:buSzPct val="80000"/>
              <a:buFont typeface="Arial" panose="020B0604020202020204" pitchFamily="34" charset="0"/>
              <a:buChar char="•"/>
            </a:pPr>
            <a:r>
              <a:rPr lang="fa-IR" sz="2800" b="1" spc="-1" dirty="0">
                <a:latin typeface="B Zar"/>
                <a:cs typeface="B Zar"/>
              </a:rPr>
              <a:t>روزمره -  شما ممکن است احساس کنید که همسر شما خیانتکار است. این موضوع ممکن است از موضوعات کوچک و نامربوطی که ارتباطی با سکس یا روابط غیر مشروع ندارند ناشی شود. دیگران نمی توانند دلایلی برای اینکه شما صحیح می گویید پیدا کنند.</a:t>
            </a:r>
            <a:endParaRPr lang="en-US" sz="2800" spc="-1" dirty="0">
              <a:latin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038" y="4666923"/>
            <a:ext cx="3086100"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48212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0" y="1324272"/>
            <a:ext cx="7500938" cy="2677656"/>
          </a:xfrm>
          <a:prstGeom prst="rect">
            <a:avLst/>
          </a:prstGeom>
        </p:spPr>
        <p:txBody>
          <a:bodyPr wrap="square">
            <a:spAutoFit/>
          </a:bodyPr>
          <a:lstStyle/>
          <a:p>
            <a:pPr marL="459000" indent="-457200" algn="just" rtl="1">
              <a:lnSpc>
                <a:spcPct val="150000"/>
              </a:lnSpc>
              <a:spcBef>
                <a:spcPts val="1001"/>
              </a:spcBef>
              <a:buClr>
                <a:schemeClr val="tx1"/>
              </a:buClr>
              <a:buSzPct val="80000"/>
              <a:buFont typeface="Arial" panose="020B0604020202020204" pitchFamily="34" charset="0"/>
              <a:buChar char="•"/>
            </a:pPr>
            <a:r>
              <a:rPr lang="fa-IR" sz="2800" b="1" spc="-1" dirty="0">
                <a:latin typeface="B Zar"/>
                <a:cs typeface="B Zar"/>
              </a:rPr>
              <a:t>سوءظن بطور واضحی برای شما استرس زاست. این موضوع مخصوصا موجب رنجش افرادی می شود که شما به آنها سوءظن دارید. مخصوصا اگر از نزدیکان شما باشند مانند خانواده تان.</a:t>
            </a:r>
            <a:endParaRPr lang="en-US" sz="2800" spc="-1" dirty="0">
              <a:latin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412" y="3859053"/>
            <a:ext cx="3657601" cy="2213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0186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628900"/>
            <a:ext cx="5859724" cy="1043394"/>
          </a:xfrm>
        </p:spPr>
        <p:txBody>
          <a:bodyPr>
            <a:normAutofit/>
          </a:bodyPr>
          <a:lstStyle/>
          <a:p>
            <a:r>
              <a:rPr lang="fa-IR" sz="4000" b="1" dirty="0" smtClean="0">
                <a:solidFill>
                  <a:schemeClr val="tx1"/>
                </a:solidFill>
                <a:cs typeface="B Zar" panose="00000400000000000000" pitchFamily="2" charset="-78"/>
              </a:rPr>
              <a:t>هذیان</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76119"/>
            <a:ext cx="4566474" cy="1038807"/>
          </a:xfrm>
        </p:spPr>
        <p:txBody>
          <a:bodyPr>
            <a:normAutofit/>
          </a:bodyPr>
          <a:lstStyle/>
          <a:p>
            <a:r>
              <a:rPr lang="fa-IR" sz="2800" b="1" dirty="0" smtClean="0">
                <a:solidFill>
                  <a:schemeClr val="tx1"/>
                </a:solidFill>
                <a:cs typeface="B Zar" panose="00000400000000000000" pitchFamily="2" charset="-78"/>
              </a:rPr>
              <a:t>تاثیر هذیان بر زندگی</a:t>
            </a:r>
            <a:endParaRPr lang="fa-IR"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26627061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2374" y="1210325"/>
            <a:ext cx="7781925" cy="4691028"/>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Wingdings" panose="05000000000000000000" pitchFamily="2" charset="2"/>
              <a:buChar char="Ø"/>
            </a:pPr>
            <a:r>
              <a:rPr lang="fa-IR" sz="2800" b="1" spc="-1" dirty="0">
                <a:solidFill>
                  <a:srgbClr val="404040"/>
                </a:solidFill>
                <a:latin typeface="B Zar"/>
                <a:cs typeface="B Zar"/>
              </a:rPr>
              <a:t>اکثر مردم از اینکه به آنها بگویند اسکیزوفرنی دارند، احساس بسیار ناخوشایندی پیدا میکنند.</a:t>
            </a:r>
          </a:p>
          <a:p>
            <a:pPr marL="459000" lvl="0" indent="-457200" algn="just" rtl="1">
              <a:lnSpc>
                <a:spcPct val="150000"/>
              </a:lnSpc>
              <a:spcBef>
                <a:spcPts val="1001"/>
              </a:spcBef>
              <a:buClr>
                <a:schemeClr val="tx1"/>
              </a:buClr>
              <a:buSzPct val="80000"/>
              <a:buFont typeface="Wingdings" panose="05000000000000000000" pitchFamily="2" charset="2"/>
              <a:buChar char="Ø"/>
            </a:pPr>
            <a:r>
              <a:rPr lang="fa-IR" sz="2800" b="1" spc="-1" dirty="0">
                <a:solidFill>
                  <a:srgbClr val="404040"/>
                </a:solidFill>
                <a:latin typeface="B Zar"/>
                <a:cs typeface="B Zar"/>
              </a:rPr>
              <a:t>ما از این کلمه استفاده می کنیم به این خاطر که به نظر می رسد کلمه بهتری برای بیان این رفتار وجود ندارد با این وجود اگر شما استفاده از این کلمه را مناسب نمی دانید، بهر حال امیدواریم مطالب این مقاله برای شما مفید باشد.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7" y="3957638"/>
            <a:ext cx="2795588" cy="256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86076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938" y="1214438"/>
            <a:ext cx="8770571" cy="886048"/>
          </a:xfrm>
        </p:spPr>
        <p:txBody>
          <a:bodyPr>
            <a:normAutofit/>
          </a:bodyPr>
          <a:lstStyle/>
          <a:p>
            <a:pPr algn="r"/>
            <a:r>
              <a:rPr lang="fa-IR" sz="4000" b="1" spc="-1" dirty="0">
                <a:solidFill>
                  <a:schemeClr val="tx1"/>
                </a:solidFill>
                <a:latin typeface="B Zar"/>
                <a:cs typeface="B Zar"/>
              </a:rPr>
              <a:t>اسکیزوفرنی چیست</a:t>
            </a:r>
            <a:r>
              <a:rPr lang="fa-IR" sz="4000" b="1" spc="-1" dirty="0" smtClean="0">
                <a:solidFill>
                  <a:schemeClr val="tx1"/>
                </a:solidFill>
                <a:latin typeface="B Zar"/>
                <a:cs typeface="B Zar"/>
              </a:rPr>
              <a:t>؟</a:t>
            </a:r>
            <a:endParaRPr lang="fa-IR" sz="4000" dirty="0">
              <a:solidFill>
                <a:schemeClr val="tx1"/>
              </a:solidFill>
            </a:endParaRPr>
          </a:p>
        </p:txBody>
      </p:sp>
      <p:sp>
        <p:nvSpPr>
          <p:cNvPr id="3" name="Rectangle 2"/>
          <p:cNvSpPr/>
          <p:nvPr/>
        </p:nvSpPr>
        <p:spPr>
          <a:xfrm>
            <a:off x="3757613" y="2447359"/>
            <a:ext cx="7143749" cy="3323987"/>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Wingdings" panose="05000000000000000000" pitchFamily="2" charset="2"/>
              <a:buChar char="q"/>
            </a:pPr>
            <a:r>
              <a:rPr lang="fa-IR" sz="2800" b="1" spc="-1" dirty="0">
                <a:latin typeface="B Zar"/>
                <a:cs typeface="B Zar"/>
              </a:rPr>
              <a:t>اسکیزوفرنی یک اختلال روحی است که در حدود یک نفر در هر صد نفر به آن مبتلا می شوند. این بیماری دربین مردها و زنان به یک اندازه شایع است و در جوامع شهری و </a:t>
            </a:r>
            <a:r>
              <a:rPr lang="fa-IR" sz="2800" b="1" spc="-1" dirty="0" smtClean="0">
                <a:latin typeface="B Zar"/>
                <a:cs typeface="B Zar"/>
              </a:rPr>
              <a:t>بین گروههای </a:t>
            </a:r>
            <a:r>
              <a:rPr lang="fa-IR" sz="2800" b="1" spc="-1" dirty="0">
                <a:latin typeface="B Zar"/>
                <a:cs typeface="B Zar"/>
              </a:rPr>
              <a:t>اقلیت بیشتر مشاهده شده است.</a:t>
            </a:r>
            <a:endParaRPr lang="en-US" sz="2800" spc="-1" dirty="0">
              <a:latin typeface="B Zar"/>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 y="4057650"/>
            <a:ext cx="276225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39598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1913" y="1450628"/>
            <a:ext cx="7215187" cy="2031325"/>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Wingdings" panose="05000000000000000000" pitchFamily="2" charset="2"/>
              <a:buChar char="q"/>
            </a:pPr>
            <a:r>
              <a:rPr lang="fa-IR" sz="2800" b="1" spc="-1" dirty="0" smtClean="0">
                <a:latin typeface="B Zar"/>
                <a:cs typeface="B Zar" panose="00000400000000000000" pitchFamily="2" charset="-78"/>
              </a:rPr>
              <a:t>قبل از سن 15 سالگی بسیار نادر است اما در هر سنی پس از آن رخ می دهد و بیشتر در سنین 15 تا 35 سالگی مشاهده شده است.</a:t>
            </a:r>
            <a:endParaRPr lang="en-US" sz="2800" spc="-1" dirty="0">
              <a:latin typeface="B Zar"/>
              <a:cs typeface="B Zar"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913" y="3714750"/>
            <a:ext cx="3443288" cy="2476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66093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1257299"/>
            <a:ext cx="8770571" cy="871761"/>
          </a:xfrm>
        </p:spPr>
        <p:txBody>
          <a:bodyPr>
            <a:noAutofit/>
          </a:bodyPr>
          <a:lstStyle/>
          <a:p>
            <a:pPr algn="r"/>
            <a:r>
              <a:rPr lang="fa-IR" sz="4000" b="1" spc="-1" dirty="0" smtClean="0">
                <a:solidFill>
                  <a:schemeClr val="tx1"/>
                </a:solidFill>
                <a:latin typeface="B Zar"/>
                <a:cs typeface="B Zar"/>
              </a:rPr>
              <a:t>علائم </a:t>
            </a:r>
            <a:r>
              <a:rPr lang="fa-IR" sz="4000" b="1" spc="-1" dirty="0">
                <a:solidFill>
                  <a:schemeClr val="tx1"/>
                </a:solidFill>
                <a:latin typeface="B Zar"/>
                <a:cs typeface="B Zar"/>
              </a:rPr>
              <a:t>اسکیزوفرنی</a:t>
            </a:r>
            <a:r>
              <a:rPr lang="en-US" sz="4000" spc="-1" dirty="0">
                <a:solidFill>
                  <a:schemeClr val="tx1"/>
                </a:solidFill>
                <a:latin typeface="Arial"/>
              </a:rPr>
              <a:t/>
            </a:r>
            <a:br>
              <a:rPr lang="en-US" sz="4000" spc="-1" dirty="0">
                <a:solidFill>
                  <a:schemeClr val="tx1"/>
                </a:solidFill>
                <a:latin typeface="Arial"/>
              </a:rPr>
            </a:br>
            <a:endParaRPr lang="fa-IR" sz="4000" dirty="0">
              <a:solidFill>
                <a:schemeClr val="tx1"/>
              </a:solidFill>
            </a:endParaRPr>
          </a:p>
        </p:txBody>
      </p:sp>
      <p:sp>
        <p:nvSpPr>
          <p:cNvPr id="3" name="Rectangle 2"/>
          <p:cNvSpPr/>
          <p:nvPr/>
        </p:nvSpPr>
        <p:spPr>
          <a:xfrm>
            <a:off x="3286125" y="2333407"/>
            <a:ext cx="7729537" cy="3580467"/>
          </a:xfrm>
          <a:prstGeom prst="rect">
            <a:avLst/>
          </a:prstGeom>
        </p:spPr>
        <p:txBody>
          <a:bodyPr wrap="square">
            <a:spAutoFit/>
          </a:bodyPr>
          <a:lstStyle/>
          <a:p>
            <a:pPr marL="459000" lvl="0" indent="-457200" algn="just" rtl="1">
              <a:lnSpc>
                <a:spcPct val="150000"/>
              </a:lnSpc>
              <a:spcBef>
                <a:spcPts val="1001"/>
              </a:spcBef>
              <a:buClr>
                <a:schemeClr val="tx1"/>
              </a:buClr>
              <a:buSzPct val="80000"/>
              <a:buFont typeface="Wingdings" panose="05000000000000000000" pitchFamily="2" charset="2"/>
              <a:buChar char="Ø"/>
            </a:pPr>
            <a:r>
              <a:rPr lang="fa-IR" sz="2800" b="1" spc="-1" dirty="0">
                <a:latin typeface="B Zar"/>
                <a:cs typeface="B Zar"/>
              </a:rPr>
              <a:t>این علایم اغلب در دو گروه مثبت و منفی توضیح داده می شوند.</a:t>
            </a:r>
            <a:endParaRPr lang="en-US" sz="2800" spc="-1" dirty="0">
              <a:latin typeface="Arial"/>
            </a:endParaRPr>
          </a:p>
          <a:p>
            <a:pPr marL="459000" lvl="0" indent="-457200" algn="just" rtl="1">
              <a:lnSpc>
                <a:spcPct val="150000"/>
              </a:lnSpc>
              <a:spcBef>
                <a:spcPts val="1001"/>
              </a:spcBef>
              <a:buClr>
                <a:schemeClr val="tx1"/>
              </a:buClr>
              <a:buSzPct val="80000"/>
              <a:buFont typeface="Wingdings" panose="05000000000000000000" pitchFamily="2" charset="2"/>
              <a:buChar char="Ø"/>
            </a:pPr>
            <a:r>
              <a:rPr lang="fa-IR" sz="2800" b="1" spc="-1" dirty="0">
                <a:latin typeface="B Zar"/>
                <a:cs typeface="B Zar"/>
              </a:rPr>
              <a:t>علایم مثبت</a:t>
            </a:r>
            <a:endParaRPr lang="en-US" sz="2800" spc="-1" dirty="0">
              <a:latin typeface="Arial"/>
            </a:endParaRPr>
          </a:p>
          <a:p>
            <a:pPr marL="459000" lvl="0" indent="-457200" algn="just" rtl="1">
              <a:lnSpc>
                <a:spcPct val="150000"/>
              </a:lnSpc>
              <a:spcBef>
                <a:spcPts val="1001"/>
              </a:spcBef>
              <a:buClr>
                <a:schemeClr val="tx1"/>
              </a:buClr>
              <a:buSzPct val="80000"/>
              <a:buFont typeface="Wingdings" panose="05000000000000000000" pitchFamily="2" charset="2"/>
              <a:buChar char="Ø"/>
            </a:pPr>
            <a:r>
              <a:rPr lang="fa-IR" sz="2800" b="1" spc="-1" dirty="0">
                <a:latin typeface="B Zar"/>
                <a:cs typeface="B Zar"/>
              </a:rPr>
              <a:t>این تجربیات نا معمول متداول ترین علایم اسکیزوفرنی هستند اما در دیگر اختلالات روحی هم مشاهده می شوند.</a:t>
            </a:r>
            <a:endParaRPr lang="en-US" sz="2800" spc="-1" dirty="0">
              <a:latin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3" y="4043363"/>
            <a:ext cx="2438400" cy="232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9195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628900"/>
            <a:ext cx="5859724" cy="1043394"/>
          </a:xfrm>
        </p:spPr>
        <p:txBody>
          <a:bodyPr>
            <a:normAutofit/>
          </a:bodyPr>
          <a:lstStyle/>
          <a:p>
            <a:r>
              <a:rPr lang="fa-IR" sz="4000" b="1" dirty="0" smtClean="0">
                <a:solidFill>
                  <a:schemeClr val="tx1"/>
                </a:solidFill>
                <a:cs typeface="B Zar" panose="00000400000000000000" pitchFamily="2" charset="-78"/>
              </a:rPr>
              <a:t>علائم اسکیزوفرنی</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a:xfrm>
            <a:off x="3808926" y="4076119"/>
            <a:ext cx="4566474" cy="1038807"/>
          </a:xfrm>
        </p:spPr>
        <p:txBody>
          <a:bodyPr>
            <a:normAutofit/>
          </a:bodyPr>
          <a:lstStyle/>
          <a:p>
            <a:r>
              <a:rPr lang="fa-IR" sz="2800" b="1" dirty="0" smtClean="0">
                <a:solidFill>
                  <a:schemeClr val="tx1"/>
                </a:solidFill>
                <a:cs typeface="B Zar" panose="00000400000000000000" pitchFamily="2" charset="-78"/>
              </a:rPr>
              <a:t>توهم</a:t>
            </a:r>
            <a:endParaRPr lang="fa-IR"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2580869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5" y="1228725"/>
            <a:ext cx="8770571" cy="857473"/>
          </a:xfrm>
        </p:spPr>
        <p:txBody>
          <a:bodyPr>
            <a:normAutofit/>
          </a:bodyPr>
          <a:lstStyle/>
          <a:p>
            <a:pPr algn="r"/>
            <a:r>
              <a:rPr lang="fa-IR" sz="4000" b="1" spc="-1" dirty="0">
                <a:solidFill>
                  <a:schemeClr val="tx1"/>
                </a:solidFill>
                <a:latin typeface="B Zar"/>
                <a:cs typeface="B Zar"/>
              </a:rPr>
              <a:t>توهم</a:t>
            </a:r>
            <a:endParaRPr lang="fa-IR" sz="4000" dirty="0">
              <a:solidFill>
                <a:schemeClr val="tx1"/>
              </a:solidFill>
            </a:endParaRPr>
          </a:p>
        </p:txBody>
      </p:sp>
      <p:sp>
        <p:nvSpPr>
          <p:cNvPr id="3" name="Rectangle 2"/>
          <p:cNvSpPr/>
          <p:nvPr/>
        </p:nvSpPr>
        <p:spPr>
          <a:xfrm>
            <a:off x="3486151" y="2419917"/>
            <a:ext cx="7472362" cy="2677656"/>
          </a:xfrm>
          <a:prstGeom prst="rect">
            <a:avLst/>
          </a:prstGeom>
        </p:spPr>
        <p:txBody>
          <a:bodyPr wrap="square">
            <a:spAutoFit/>
          </a:bodyPr>
          <a:lstStyle/>
          <a:p>
            <a:pPr marL="1800" lvl="0" algn="just" rtl="1">
              <a:lnSpc>
                <a:spcPct val="150000"/>
              </a:lnSpc>
              <a:spcBef>
                <a:spcPts val="1001"/>
              </a:spcBef>
              <a:buClr>
                <a:srgbClr val="FFCA08"/>
              </a:buClr>
              <a:buSzPct val="80000"/>
            </a:pPr>
            <a:r>
              <a:rPr lang="fa-IR" sz="2800" b="1" spc="-1" dirty="0">
                <a:latin typeface="B Zar"/>
                <a:cs typeface="B Zar"/>
              </a:rPr>
              <a:t>حالتی را که درآن شما چیزی را که وجود ندارد می بینید، می شنوید، بو می کشید و یا احساس می کنید، توهم می گویند. در اسکیزوفرنی اغلب توهم از نوع شنیدن صدا می باشد.</a:t>
            </a:r>
            <a:endParaRPr lang="en-US" sz="2800" spc="-1" dirty="0">
              <a:latin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4586288"/>
            <a:ext cx="4100513" cy="208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01253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514600"/>
            <a:ext cx="5859724" cy="1157694"/>
          </a:xfrm>
        </p:spPr>
        <p:txBody>
          <a:bodyPr>
            <a:normAutofit/>
          </a:bodyPr>
          <a:lstStyle/>
          <a:p>
            <a:r>
              <a:rPr lang="fa-IR" sz="4000" b="1" dirty="0" smtClean="0">
                <a:solidFill>
                  <a:schemeClr val="tx1"/>
                </a:solidFill>
                <a:cs typeface="B Zar" panose="00000400000000000000" pitchFamily="2" charset="-78"/>
              </a:rPr>
              <a:t>توهم</a:t>
            </a:r>
            <a:endParaRPr lang="fa-IR" sz="4000" b="1" dirty="0">
              <a:solidFill>
                <a:schemeClr val="tx1"/>
              </a:solidFill>
              <a:cs typeface="B Zar" panose="00000400000000000000" pitchFamily="2" charset="-78"/>
            </a:endParaRPr>
          </a:p>
        </p:txBody>
      </p:sp>
      <p:sp>
        <p:nvSpPr>
          <p:cNvPr id="3" name="Text Placeholder 2"/>
          <p:cNvSpPr>
            <a:spLocks noGrp="1"/>
          </p:cNvSpPr>
          <p:nvPr>
            <p:ph type="body" idx="1"/>
          </p:nvPr>
        </p:nvSpPr>
        <p:spPr/>
        <p:txBody>
          <a:bodyPr>
            <a:normAutofit/>
          </a:bodyPr>
          <a:lstStyle/>
          <a:p>
            <a:r>
              <a:rPr lang="fa-IR" sz="2800" b="1" spc="-1" dirty="0">
                <a:solidFill>
                  <a:schemeClr val="tx1"/>
                </a:solidFill>
                <a:latin typeface="B Zar"/>
                <a:cs typeface="B Zar"/>
              </a:rPr>
              <a:t>شنیدن صدا شبیه</a:t>
            </a:r>
            <a:r>
              <a:rPr lang="en-US" sz="2800" b="1" spc="-1" dirty="0">
                <a:solidFill>
                  <a:schemeClr val="tx1"/>
                </a:solidFill>
                <a:latin typeface="B Zar"/>
                <a:ea typeface="DejaVu Sans"/>
              </a:rPr>
              <a:t> </a:t>
            </a:r>
            <a:r>
              <a:rPr lang="fa-IR" sz="2800" b="1" spc="-1" dirty="0">
                <a:solidFill>
                  <a:schemeClr val="tx1"/>
                </a:solidFill>
                <a:latin typeface="B Zar"/>
                <a:cs typeface="B Zar"/>
              </a:rPr>
              <a:t>چیست؟</a:t>
            </a:r>
            <a:endParaRPr lang="fa-IR" sz="2800" dirty="0">
              <a:solidFill>
                <a:schemeClr val="tx1"/>
              </a:solidFill>
            </a:endParaRPr>
          </a:p>
        </p:txBody>
      </p:sp>
    </p:spTree>
    <p:extLst>
      <p:ext uri="{BB962C8B-B14F-4D97-AF65-F5344CB8AC3E}">
        <p14:creationId xmlns:p14="http://schemas.microsoft.com/office/powerpoint/2010/main" val="12227105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8257064</TotalTime>
  <Words>828</Words>
  <Application>Microsoft Office PowerPoint</Application>
  <PresentationFormat>Custom</PresentationFormat>
  <Paragraphs>54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Feathered</vt:lpstr>
      <vt:lpstr>PowerPoint Presentation</vt:lpstr>
      <vt:lpstr>چرا ما از کلمه اسکیزوفرنی استفاده می کنیم؟</vt:lpstr>
      <vt:lpstr>PowerPoint Presentation</vt:lpstr>
      <vt:lpstr>اسکیزوفرنی چیست؟</vt:lpstr>
      <vt:lpstr>PowerPoint Presentation</vt:lpstr>
      <vt:lpstr>علائم اسکیزوفرنی </vt:lpstr>
      <vt:lpstr>علائم اسکیزوفرنی</vt:lpstr>
      <vt:lpstr>توهم</vt:lpstr>
      <vt:lpstr>توهم</vt:lpstr>
      <vt:lpstr>شنیدن صدا شبیه چیست؟</vt:lpstr>
      <vt:lpstr>PowerPoint Presentation</vt:lpstr>
      <vt:lpstr>توهم</vt:lpstr>
      <vt:lpstr>افراد چگونه به این صداها واکنش نشان می دهند؟</vt:lpstr>
      <vt:lpstr>توهم</vt:lpstr>
      <vt:lpstr>صداها از کجا می آیند؟</vt:lpstr>
      <vt:lpstr>توهم</vt:lpstr>
      <vt:lpstr>آیا افراد دیگر هم اینگونه صداها را می شنوند؟</vt:lpstr>
      <vt:lpstr>PowerPoint Presentation</vt:lpstr>
      <vt:lpstr>علائم اسکیزوفرنی</vt:lpstr>
      <vt:lpstr>هذیان</vt:lpstr>
      <vt:lpstr>PowerPoint Presentation</vt:lpstr>
      <vt:lpstr>هذیان</vt:lpstr>
      <vt:lpstr>چگونگی شروع هذیان</vt:lpstr>
      <vt:lpstr>PowerPoint Presentation</vt:lpstr>
      <vt:lpstr>هذیان</vt:lpstr>
      <vt:lpstr>هذیان سوء ظن</vt:lpstr>
      <vt:lpstr>PowerPoint Presentation</vt:lpstr>
      <vt:lpstr>PowerPoint Presentation</vt:lpstr>
      <vt:lpstr>هذیان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فاظمه بادلی  شماره</dc:title>
  <dc:creator>khalil</dc:creator>
  <cp:lastModifiedBy>09018868042</cp:lastModifiedBy>
  <cp:revision>142</cp:revision>
  <dcterms:created xsi:type="dcterms:W3CDTF">2021-01-26T10:58:02Z</dcterms:created>
  <dcterms:modified xsi:type="dcterms:W3CDTF">2021-03-14T10:16:40Z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45</vt:i4>
  </property>
</Properties>
</file>