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
  </p:notesMasterIdLst>
  <p:sldIdLst>
    <p:sldId id="258" r:id="rId2"/>
    <p:sldId id="257" r:id="rId3"/>
    <p:sldId id="256"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sorterViewPr>
    <p:cViewPr>
      <p:scale>
        <a:sx n="100" d="100"/>
        <a:sy n="100" d="100"/>
      </p:scale>
      <p:origin x="0" y="-1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9300E-DDDB-4D99-A596-6C86416DC9F8}" type="datetimeFigureOut">
              <a:rPr lang="en-US" smtClean="0"/>
              <a:t>4/25/2020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3B854-5142-4C98-94C1-25493A48E82E}" type="slidenum">
              <a:rPr lang="en-US" smtClean="0"/>
              <a:t>‹#›</a:t>
            </a:fld>
            <a:endParaRPr lang="en-US"/>
          </a:p>
        </p:txBody>
      </p:sp>
    </p:spTree>
    <p:extLst>
      <p:ext uri="{BB962C8B-B14F-4D97-AF65-F5344CB8AC3E}">
        <p14:creationId xmlns:p14="http://schemas.microsoft.com/office/powerpoint/2010/main" val="234477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E2119-C0B0-4EB1-9464-E0A7E5505887}"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373089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B7BE3-9EA5-48E1-BFA4-49D5ADD93DF2}" type="datetime1">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29709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78534B-2E91-461C-9DF7-8FD912BFA83E}"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254645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1D8424-69D2-4BC4-9B8C-7557DE7B9B90}"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881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95A34-12A2-4A49-8464-766135BC585C}"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335340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BE91D8-670B-4751-8D76-B96D6AC8CFB9}" type="datetime1">
              <a:rPr lang="en-US" smtClean="0"/>
              <a:t>4/25/2020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369176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9FD64F-7430-46ED-A04A-860F7F801A30}" type="datetime1">
              <a:rPr lang="en-US" smtClean="0"/>
              <a:t>4/25/2020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363649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65683-5CB5-4DB4-B0CB-928F92E245FF}"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75600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E6291-2720-46B9-AB6C-416B076AEB35}"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25054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sz="2800">
                <a:cs typeface="B Zar" panose="000004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lgn="r" rtl="1">
              <a:defRPr sz="2400">
                <a:cs typeface="B Zar" panose="00000400000000000000" pitchFamily="2" charset="-78"/>
              </a:defRPr>
            </a:lvl1pPr>
            <a:lvl2pPr algn="r" rtl="1">
              <a:defRPr sz="2400">
                <a:cs typeface="B Zar" panose="00000400000000000000" pitchFamily="2" charset="-78"/>
              </a:defRPr>
            </a:lvl2pPr>
            <a:lvl3pPr algn="r" rtl="1">
              <a:defRPr sz="2400">
                <a:cs typeface="B Zar" panose="00000400000000000000" pitchFamily="2" charset="-78"/>
              </a:defRPr>
            </a:lvl3pPr>
            <a:lvl4pPr algn="r" rtl="1">
              <a:defRPr sz="2400">
                <a:cs typeface="B Zar" panose="00000400000000000000" pitchFamily="2" charset="-78"/>
              </a:defRPr>
            </a:lvl4pPr>
            <a:lvl5pPr algn="r" rtl="1">
              <a:defRPr sz="2400">
                <a:cs typeface="B Zar"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166315-2EF6-4D7C-8816-4340B84ACA64}"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264841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A69E2-D6AE-45F6-9948-BEBF3CB61CC1}"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20004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B51E9-4ED6-4319-BFE0-CF30F3F7EFFE}" type="datetime1">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172944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4D4C9-0244-4935-9B83-0057F47A5F8D}" type="datetime1">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79749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B1ACF0-A970-4AC0-8088-477F83E445D3}" type="datetime1">
              <a:rPr lang="en-US" smtClean="0"/>
              <a:t>4/25/2020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159424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C74F1D-B0A8-4FFD-ACDA-0F738B04E757}" type="datetime1">
              <a:rPr lang="en-US" smtClean="0"/>
              <a:t>4/25/2020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21735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C13B494-45B3-4C35-A427-40C6E66EBCA7}" type="datetime1">
              <a:rPr lang="en-US" smtClean="0"/>
              <a:t>4/25/2020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164799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24E21-9ED2-4E2D-AF40-65FE00EE81A0}" type="datetime1">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206A-8C0A-41D4-9FD8-0EA6A9F4155A}" type="slidenum">
              <a:rPr lang="en-US" smtClean="0"/>
              <a:t>‹#›</a:t>
            </a:fld>
            <a:endParaRPr lang="en-US"/>
          </a:p>
        </p:txBody>
      </p:sp>
    </p:spTree>
    <p:extLst>
      <p:ext uri="{BB962C8B-B14F-4D97-AF65-F5344CB8AC3E}">
        <p14:creationId xmlns:p14="http://schemas.microsoft.com/office/powerpoint/2010/main" val="370815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EBDAF9-E1A6-4C81-B931-EDC6C3FF6ADE}" type="datetime1">
              <a:rPr lang="en-US" smtClean="0"/>
              <a:t>4/25/2020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24206A-8C0A-41D4-9FD8-0EA6A9F4155A}" type="slidenum">
              <a:rPr lang="en-US" smtClean="0"/>
              <a:t>‹#›</a:t>
            </a:fld>
            <a:endParaRPr lang="en-US"/>
          </a:p>
        </p:txBody>
      </p:sp>
    </p:spTree>
    <p:extLst>
      <p:ext uri="{BB962C8B-B14F-4D97-AF65-F5344CB8AC3E}">
        <p14:creationId xmlns:p14="http://schemas.microsoft.com/office/powerpoint/2010/main" val="149753468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9E4820-2172-41A8-8DE8-CFC8C34BDC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1105" y="1393156"/>
            <a:ext cx="8014517" cy="4609924"/>
          </a:xfrm>
          <a:prstGeom prst="rect">
            <a:avLst/>
          </a:prstGeom>
        </p:spPr>
      </p:pic>
      <p:sp>
        <p:nvSpPr>
          <p:cNvPr id="3" name="Title 2">
            <a:extLst>
              <a:ext uri="{FF2B5EF4-FFF2-40B4-BE49-F238E27FC236}">
                <a16:creationId xmlns:a16="http://schemas.microsoft.com/office/drawing/2014/main" id="{B302EBD1-367E-4F5B-8A8D-63A7F1AA83B8}"/>
              </a:ext>
            </a:extLst>
          </p:cNvPr>
          <p:cNvSpPr>
            <a:spLocks noGrp="1"/>
          </p:cNvSpPr>
          <p:nvPr>
            <p:ph type="title"/>
          </p:nvPr>
        </p:nvSpPr>
        <p:spPr>
          <a:xfrm>
            <a:off x="1386348" y="452718"/>
            <a:ext cx="8664486" cy="940438"/>
          </a:xfrm>
        </p:spPr>
        <p:txBody>
          <a:bodyPr/>
          <a:lstStyle/>
          <a:p>
            <a:r>
              <a:rPr lang="fa-IR">
                <a:solidFill>
                  <a:schemeClr val="tx1"/>
                </a:solidFill>
              </a:rPr>
              <a:t>        ای نام تو بهرین سر اغاز                                        بی نام تو نامه کی کنم باز</a:t>
            </a:r>
            <a:endParaRPr lang="en-US">
              <a:solidFill>
                <a:schemeClr val="tx1"/>
              </a:solidFill>
            </a:endParaRPr>
          </a:p>
        </p:txBody>
      </p:sp>
      <p:sp>
        <p:nvSpPr>
          <p:cNvPr id="5" name="Oval 4">
            <a:extLst>
              <a:ext uri="{FF2B5EF4-FFF2-40B4-BE49-F238E27FC236}">
                <a16:creationId xmlns:a16="http://schemas.microsoft.com/office/drawing/2014/main" id="{16AAA878-2AB4-412C-83DD-E4105894A15C}"/>
              </a:ext>
            </a:extLst>
          </p:cNvPr>
          <p:cNvSpPr/>
          <p:nvPr/>
        </p:nvSpPr>
        <p:spPr>
          <a:xfrm>
            <a:off x="4287997" y="1393156"/>
            <a:ext cx="2787445" cy="140053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sz="2400">
                <a:cs typeface="B Zar" panose="00000400000000000000" pitchFamily="2" charset="-78"/>
              </a:rPr>
              <a:t>موضوع : امونیاک</a:t>
            </a:r>
            <a:endParaRPr lang="en-US" sz="2400">
              <a:cs typeface="B Zar" panose="00000400000000000000" pitchFamily="2" charset="-78"/>
            </a:endParaRPr>
          </a:p>
        </p:txBody>
      </p:sp>
      <p:sp>
        <p:nvSpPr>
          <p:cNvPr id="6" name="Oval 5">
            <a:extLst>
              <a:ext uri="{FF2B5EF4-FFF2-40B4-BE49-F238E27FC236}">
                <a16:creationId xmlns:a16="http://schemas.microsoft.com/office/drawing/2014/main" id="{0D39FB27-53FD-45C1-B552-92E4F470DB26}"/>
              </a:ext>
            </a:extLst>
          </p:cNvPr>
          <p:cNvSpPr/>
          <p:nvPr/>
        </p:nvSpPr>
        <p:spPr>
          <a:xfrm>
            <a:off x="6903378" y="3033859"/>
            <a:ext cx="2787445" cy="140053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a:t>ا</a:t>
            </a:r>
            <a:r>
              <a:rPr lang="fa-IR" sz="2400">
                <a:cs typeface="B Zar" panose="00000400000000000000" pitchFamily="2" charset="-78"/>
              </a:rPr>
              <a:t>رائه</a:t>
            </a:r>
            <a:r>
              <a:rPr lang="fa-IR"/>
              <a:t> </a:t>
            </a:r>
            <a:r>
              <a:rPr lang="fa-IR" sz="2400">
                <a:cs typeface="B Zar" panose="00000400000000000000" pitchFamily="2" charset="-78"/>
              </a:rPr>
              <a:t>دهنده : </a:t>
            </a:r>
            <a:endParaRPr lang="en-US" sz="2400">
              <a:cs typeface="B Zar" panose="00000400000000000000" pitchFamily="2" charset="-78"/>
            </a:endParaRPr>
          </a:p>
        </p:txBody>
      </p:sp>
      <p:sp>
        <p:nvSpPr>
          <p:cNvPr id="7" name="Oval 6">
            <a:extLst>
              <a:ext uri="{FF2B5EF4-FFF2-40B4-BE49-F238E27FC236}">
                <a16:creationId xmlns:a16="http://schemas.microsoft.com/office/drawing/2014/main" id="{876B542D-1555-421F-A484-2C6AD5719C35}"/>
              </a:ext>
            </a:extLst>
          </p:cNvPr>
          <p:cNvSpPr/>
          <p:nvPr/>
        </p:nvSpPr>
        <p:spPr>
          <a:xfrm>
            <a:off x="2183894" y="3033859"/>
            <a:ext cx="2787445" cy="140053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sz="2400">
                <a:cs typeface="B Zar" panose="00000400000000000000" pitchFamily="2" charset="-78"/>
              </a:rPr>
              <a:t>استاد :</a:t>
            </a:r>
            <a:endParaRPr lang="en-US" sz="2400">
              <a:cs typeface="B Zar" panose="00000400000000000000" pitchFamily="2" charset="-78"/>
            </a:endParaRPr>
          </a:p>
        </p:txBody>
      </p:sp>
      <p:sp>
        <p:nvSpPr>
          <p:cNvPr id="8" name="Oval 7">
            <a:extLst>
              <a:ext uri="{FF2B5EF4-FFF2-40B4-BE49-F238E27FC236}">
                <a16:creationId xmlns:a16="http://schemas.microsoft.com/office/drawing/2014/main" id="{9D62ADFB-6E83-4FCF-9189-992D9C989051}"/>
              </a:ext>
            </a:extLst>
          </p:cNvPr>
          <p:cNvSpPr/>
          <p:nvPr/>
        </p:nvSpPr>
        <p:spPr>
          <a:xfrm>
            <a:off x="4484642" y="4473585"/>
            <a:ext cx="2787445" cy="140053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sz="2400">
                <a:cs typeface="B Zar" panose="00000400000000000000" pitchFamily="2" charset="-78"/>
              </a:rPr>
              <a:t>بهار 1399</a:t>
            </a:r>
            <a:endParaRPr lang="en-US" sz="2400">
              <a:cs typeface="B Zar" panose="00000400000000000000" pitchFamily="2" charset="-78"/>
            </a:endParaRPr>
          </a:p>
        </p:txBody>
      </p:sp>
      <p:sp>
        <p:nvSpPr>
          <p:cNvPr id="11" name="Slide Number Placeholder 10">
            <a:extLst>
              <a:ext uri="{FF2B5EF4-FFF2-40B4-BE49-F238E27FC236}">
                <a16:creationId xmlns:a16="http://schemas.microsoft.com/office/drawing/2014/main" id="{7DD32200-CC53-423F-AC75-ADC605C56C38}"/>
              </a:ext>
            </a:extLst>
          </p:cNvPr>
          <p:cNvSpPr>
            <a:spLocks noGrp="1"/>
          </p:cNvSpPr>
          <p:nvPr>
            <p:ph type="sldNum" sz="quarter" idx="12"/>
          </p:nvPr>
        </p:nvSpPr>
        <p:spPr/>
        <p:txBody>
          <a:bodyPr/>
          <a:lstStyle/>
          <a:p>
            <a:fld id="{CB24206A-8C0A-41D4-9FD8-0EA6A9F4155A}" type="slidenum">
              <a:rPr lang="en-US" smtClean="0"/>
              <a:t>1</a:t>
            </a:fld>
            <a:endParaRPr lang="en-US"/>
          </a:p>
        </p:txBody>
      </p:sp>
    </p:spTree>
    <p:extLst>
      <p:ext uri="{BB962C8B-B14F-4D97-AF65-F5344CB8AC3E}">
        <p14:creationId xmlns:p14="http://schemas.microsoft.com/office/powerpoint/2010/main" val="38721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212AE3-4972-4DDF-9F85-F412EBC4FE6A}"/>
              </a:ext>
            </a:extLst>
          </p:cNvPr>
          <p:cNvSpPr>
            <a:spLocks noGrp="1"/>
          </p:cNvSpPr>
          <p:nvPr>
            <p:ph type="title"/>
          </p:nvPr>
        </p:nvSpPr>
        <p:spPr>
          <a:xfrm>
            <a:off x="646111" y="452718"/>
            <a:ext cx="9404723" cy="992624"/>
          </a:xfrm>
        </p:spPr>
        <p:txBody>
          <a:bodyPr/>
          <a:lstStyle/>
          <a:p>
            <a:pPr algn="r" rtl="1"/>
            <a:r>
              <a:rPr lang="fa-IR">
                <a:cs typeface="B Zar" panose="00000400000000000000" pitchFamily="2" charset="-78"/>
              </a:rPr>
              <a:t>معرفی امونیاک</a:t>
            </a:r>
            <a:endParaRPr lang="en-US">
              <a:cs typeface="B Zar" panose="00000400000000000000" pitchFamily="2" charset="-78"/>
            </a:endParaRPr>
          </a:p>
        </p:txBody>
      </p:sp>
      <p:pic>
        <p:nvPicPr>
          <p:cNvPr id="5" name="Content Placeholder 4">
            <a:extLst>
              <a:ext uri="{FF2B5EF4-FFF2-40B4-BE49-F238E27FC236}">
                <a16:creationId xmlns:a16="http://schemas.microsoft.com/office/drawing/2014/main" id="{E6E984CB-F3CF-43D7-B05F-67297DAF5B4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2297112" y="1702722"/>
            <a:ext cx="7597775" cy="442595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26148C5A-BF9E-4279-8AC1-FF542F698DDD}"/>
              </a:ext>
            </a:extLst>
          </p:cNvPr>
          <p:cNvSpPr>
            <a:spLocks noGrp="1"/>
          </p:cNvSpPr>
          <p:nvPr>
            <p:ph type="sldNum" sz="quarter" idx="12"/>
          </p:nvPr>
        </p:nvSpPr>
        <p:spPr/>
        <p:txBody>
          <a:bodyPr/>
          <a:lstStyle/>
          <a:p>
            <a:fld id="{CB24206A-8C0A-41D4-9FD8-0EA6A9F4155A}" type="slidenum">
              <a:rPr lang="en-US" smtClean="0"/>
              <a:t>2</a:t>
            </a:fld>
            <a:endParaRPr lang="en-US"/>
          </a:p>
        </p:txBody>
      </p:sp>
    </p:spTree>
    <p:extLst>
      <p:ext uri="{BB962C8B-B14F-4D97-AF65-F5344CB8AC3E}">
        <p14:creationId xmlns:p14="http://schemas.microsoft.com/office/powerpoint/2010/main" val="343660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ECA4B2-E67D-4F99-899E-7838A190CE6B}"/>
              </a:ext>
            </a:extLst>
          </p:cNvPr>
          <p:cNvSpPr>
            <a:spLocks noGrp="1"/>
          </p:cNvSpPr>
          <p:nvPr>
            <p:ph idx="1"/>
          </p:nvPr>
        </p:nvSpPr>
        <p:spPr>
          <a:xfrm>
            <a:off x="1103312" y="1651820"/>
            <a:ext cx="8946541" cy="4596580"/>
          </a:xfrm>
        </p:spPr>
        <p:txBody>
          <a:bodyPr>
            <a:normAutofit/>
          </a:bodyPr>
          <a:lstStyle/>
          <a:p>
            <a:r>
              <a:rPr lang="fa-IR"/>
              <a:t>گازی بی رنگ است که متشکل از گاز های هیدروژن و نیتروژن و دارای فرمول شیمیایی </a:t>
            </a:r>
            <a:r>
              <a:rPr lang="en-US"/>
              <a:t>NH3 </a:t>
            </a:r>
            <a:r>
              <a:rPr lang="fa-IR"/>
              <a:t>است. با بویی متمایز که یک ماده شیمیایی بسیار با ارزش و ماده کلیدی در تولید انواع محصولات شیمیایی می باشد و جهت مصارف مختلف آن را به صورت آمونیاک مایع نیز مورد استفاده قرار می دهند. این ماده به طور طبیعی در در هوا، خاک، آب، گیاهان، جانوران و انسان وجود دارد. بدن انسان هنگامی که پروتئین غذاهای مصرفی را تجزیه می کند، آن ها را به آمونیاک و آمینو اسید تبدیل می کند.</a:t>
            </a:r>
          </a:p>
          <a:p>
            <a:endParaRPr lang="fa-IR"/>
          </a:p>
          <a:p>
            <a:r>
              <a:rPr lang="fa-IR"/>
              <a:t>حدود 80 درصد کل آمونیاک تولید شده در سطح جهان در تولید کود مورد استفاده قرار می گیرد. در مصارف غذایی می توان گفت که بی کربنات آمونیوم که از آن به آمونیاک خوراکی نیز یاد می شود، در صنعت بیسکوییت سازی کاربرد نسبتا زیادی دارد. ساختار شیمیایی این ماده با ارزش شیمیایی در حالت مایع را در تصویر زیر ملاحظه می کنید.</a:t>
            </a:r>
            <a:endParaRPr lang="en-US"/>
          </a:p>
        </p:txBody>
      </p:sp>
      <p:sp>
        <p:nvSpPr>
          <p:cNvPr id="6" name="Slide Number Placeholder 5">
            <a:extLst>
              <a:ext uri="{FF2B5EF4-FFF2-40B4-BE49-F238E27FC236}">
                <a16:creationId xmlns:a16="http://schemas.microsoft.com/office/drawing/2014/main" id="{DC72E13D-A38A-4556-AEE4-7FF2666C5EB7}"/>
              </a:ext>
            </a:extLst>
          </p:cNvPr>
          <p:cNvSpPr>
            <a:spLocks noGrp="1"/>
          </p:cNvSpPr>
          <p:nvPr>
            <p:ph type="sldNum" sz="quarter" idx="12"/>
          </p:nvPr>
        </p:nvSpPr>
        <p:spPr/>
        <p:txBody>
          <a:bodyPr/>
          <a:lstStyle/>
          <a:p>
            <a:fld id="{CB24206A-8C0A-41D4-9FD8-0EA6A9F4155A}" type="slidenum">
              <a:rPr lang="en-US" smtClean="0"/>
              <a:t>3</a:t>
            </a:fld>
            <a:endParaRPr lang="en-US"/>
          </a:p>
        </p:txBody>
      </p:sp>
    </p:spTree>
    <p:extLst>
      <p:ext uri="{BB962C8B-B14F-4D97-AF65-F5344CB8AC3E}">
        <p14:creationId xmlns:p14="http://schemas.microsoft.com/office/powerpoint/2010/main" val="344780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E427-F021-4B5B-A5FE-414EC5D40D47}"/>
              </a:ext>
            </a:extLst>
          </p:cNvPr>
          <p:cNvSpPr>
            <a:spLocks noGrp="1"/>
          </p:cNvSpPr>
          <p:nvPr>
            <p:ph type="title"/>
          </p:nvPr>
        </p:nvSpPr>
        <p:spPr/>
        <p:txBody>
          <a:bodyPr/>
          <a:lstStyle/>
          <a:p>
            <a:r>
              <a:rPr lang="fa-IR"/>
              <a:t>تاریخچه آمونیاک</a:t>
            </a:r>
            <a:endParaRPr lang="en-US"/>
          </a:p>
        </p:txBody>
      </p:sp>
      <p:sp>
        <p:nvSpPr>
          <p:cNvPr id="3" name="Content Placeholder 2">
            <a:extLst>
              <a:ext uri="{FF2B5EF4-FFF2-40B4-BE49-F238E27FC236}">
                <a16:creationId xmlns:a16="http://schemas.microsoft.com/office/drawing/2014/main" id="{FC13B860-0161-4C82-A441-ACBE67230304}"/>
              </a:ext>
            </a:extLst>
          </p:cNvPr>
          <p:cNvSpPr>
            <a:spLocks noGrp="1"/>
          </p:cNvSpPr>
          <p:nvPr>
            <p:ph idx="1"/>
          </p:nvPr>
        </p:nvSpPr>
        <p:spPr/>
        <p:txBody>
          <a:bodyPr/>
          <a:lstStyle/>
          <a:p>
            <a:r>
              <a:rPr lang="fa-IR"/>
              <a:t>آمونیاک به مناسبت کشف ترکیبی به نام کلرور آمونیاک در نزدیکی معبد آمون در مصر بود. کلرور آمونیاک همان نشادر است.</a:t>
            </a:r>
          </a:p>
          <a:p>
            <a:endParaRPr lang="fa-IR"/>
          </a:p>
          <a:p>
            <a:r>
              <a:rPr lang="fa-IR"/>
              <a:t>آمونیاک به شکل نمک آمونیاک نخستین بار توسط شیمیدان مسلمان جابربن حیان شیمیدان ایرانی در قرن 8 شناخته شد. نخستین کسی که گاز آمونیوم خالص را بدست آورد یک شیمیدان انگلیسی به نام جوزف پریستلی بود. وی آمونیوم خالص را در سال 1774 تهیه کرد و اسمش را هوای قلیایی نهاد در اوایل آمونیاک اغلب از روش تقطیر خشک سبزیجات نیتروژن دار و فضولات حیوانی بدست می آمد. امروزه در روش های مدرن تولید آمونیاک ابتدا گاز طبیعی یا </a:t>
            </a:r>
            <a:r>
              <a:rPr lang="en-US"/>
              <a:t>LPG </a:t>
            </a:r>
            <a:r>
              <a:rPr lang="fa-IR"/>
              <a:t>و یا نفت را به گاز هیدروژن تبدیل می کنند.</a:t>
            </a:r>
            <a:endParaRPr lang="en-US"/>
          </a:p>
        </p:txBody>
      </p:sp>
      <p:sp>
        <p:nvSpPr>
          <p:cNvPr id="4" name="Slide Number Placeholder 3">
            <a:extLst>
              <a:ext uri="{FF2B5EF4-FFF2-40B4-BE49-F238E27FC236}">
                <a16:creationId xmlns:a16="http://schemas.microsoft.com/office/drawing/2014/main" id="{D165ACDE-1710-4DFE-A088-72D33BB555E0}"/>
              </a:ext>
            </a:extLst>
          </p:cNvPr>
          <p:cNvSpPr>
            <a:spLocks noGrp="1"/>
          </p:cNvSpPr>
          <p:nvPr>
            <p:ph type="sldNum" sz="quarter" idx="12"/>
          </p:nvPr>
        </p:nvSpPr>
        <p:spPr/>
        <p:txBody>
          <a:bodyPr/>
          <a:lstStyle/>
          <a:p>
            <a:fld id="{CB24206A-8C0A-41D4-9FD8-0EA6A9F4155A}" type="slidenum">
              <a:rPr lang="en-US" smtClean="0"/>
              <a:t>4</a:t>
            </a:fld>
            <a:endParaRPr lang="en-US"/>
          </a:p>
        </p:txBody>
      </p:sp>
    </p:spTree>
    <p:extLst>
      <p:ext uri="{BB962C8B-B14F-4D97-AF65-F5344CB8AC3E}">
        <p14:creationId xmlns:p14="http://schemas.microsoft.com/office/powerpoint/2010/main" val="293969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AC9359-C746-4669-8C15-88EB5A58C2A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6000"/>
                    </a14:imgEffect>
                    <a14:imgEffect>
                      <a14:brightnessContrast bright="-70000" contrast="-9000"/>
                    </a14:imgEffect>
                  </a14:imgLayer>
                </a14:imgProps>
              </a:ext>
              <a:ext uri="{28A0092B-C50C-407E-A947-70E740481C1C}">
                <a14:useLocalDpi xmlns:a14="http://schemas.microsoft.com/office/drawing/2010/main" val="0"/>
              </a:ext>
            </a:extLst>
          </a:blip>
          <a:stretch>
            <a:fillRect/>
          </a:stretch>
        </p:blipFill>
        <p:spPr>
          <a:xfrm>
            <a:off x="337832" y="533400"/>
            <a:ext cx="10477500" cy="5791200"/>
          </a:xfrm>
          <a:prstGeom prst="rect">
            <a:avLst/>
          </a:prstGeom>
        </p:spPr>
      </p:pic>
      <p:sp>
        <p:nvSpPr>
          <p:cNvPr id="2" name="Title 1">
            <a:extLst>
              <a:ext uri="{FF2B5EF4-FFF2-40B4-BE49-F238E27FC236}">
                <a16:creationId xmlns:a16="http://schemas.microsoft.com/office/drawing/2014/main" id="{10E2DC87-1F6D-4265-A07A-F1420137FB6B}"/>
              </a:ext>
            </a:extLst>
          </p:cNvPr>
          <p:cNvSpPr>
            <a:spLocks noGrp="1"/>
          </p:cNvSpPr>
          <p:nvPr>
            <p:ph type="title"/>
          </p:nvPr>
        </p:nvSpPr>
        <p:spPr>
          <a:xfrm>
            <a:off x="646111" y="452718"/>
            <a:ext cx="9404723" cy="741902"/>
          </a:xfrm>
        </p:spPr>
        <p:txBody>
          <a:bodyPr/>
          <a:lstStyle/>
          <a:p>
            <a:r>
              <a:rPr lang="fa-IR"/>
              <a:t>مشخصات آمونیاک</a:t>
            </a:r>
            <a:endParaRPr lang="en-US"/>
          </a:p>
        </p:txBody>
      </p:sp>
      <p:sp>
        <p:nvSpPr>
          <p:cNvPr id="3" name="Content Placeholder 2">
            <a:extLst>
              <a:ext uri="{FF2B5EF4-FFF2-40B4-BE49-F238E27FC236}">
                <a16:creationId xmlns:a16="http://schemas.microsoft.com/office/drawing/2014/main" id="{485DF6BF-26CA-405A-AC96-982CD49253FB}"/>
              </a:ext>
            </a:extLst>
          </p:cNvPr>
          <p:cNvSpPr>
            <a:spLocks noGrp="1"/>
          </p:cNvSpPr>
          <p:nvPr>
            <p:ph idx="1"/>
          </p:nvPr>
        </p:nvSpPr>
        <p:spPr>
          <a:xfrm>
            <a:off x="1103312" y="1194619"/>
            <a:ext cx="8946541" cy="5367651"/>
          </a:xfrm>
        </p:spPr>
        <p:txBody>
          <a:bodyPr>
            <a:normAutofit fontScale="92500" lnSpcReduction="10000"/>
          </a:bodyPr>
          <a:lstStyle/>
          <a:p>
            <a:r>
              <a:rPr lang="fa-IR"/>
              <a:t>نام شیمیایی : آمونیاک.</a:t>
            </a:r>
          </a:p>
          <a:p>
            <a:r>
              <a:rPr lang="fa-IR"/>
              <a:t>اسامی مترادف با آمونیاک : آمونیاک مایع، محلول آمونیاک، </a:t>
            </a:r>
            <a:r>
              <a:rPr lang="en-US"/>
              <a:t>Hydrogen nitride ،Trihydrogen nitride، </a:t>
            </a:r>
            <a:r>
              <a:rPr lang="fa-IR"/>
              <a:t>انیدروس آمونیاک، هیدروکسید انیدروس آمونیوم.</a:t>
            </a:r>
          </a:p>
          <a:p>
            <a:r>
              <a:rPr lang="fa-IR"/>
              <a:t>گرید محصول : آمونیاک صنعتی ، آمونیاک آزمایشگاهی.</a:t>
            </a:r>
          </a:p>
          <a:p>
            <a:r>
              <a:rPr lang="fa-IR"/>
              <a:t>فرمول مولکولی : </a:t>
            </a:r>
            <a:r>
              <a:rPr lang="en-US"/>
              <a:t>NH3</a:t>
            </a:r>
          </a:p>
          <a:p>
            <a:r>
              <a:rPr lang="fa-IR"/>
              <a:t>خلوص : آمونیاک 25 درصد.</a:t>
            </a:r>
          </a:p>
          <a:p>
            <a:r>
              <a:rPr lang="fa-IR"/>
              <a:t>شکل ظاهری : مایع بی رنگ تحت فشار.</a:t>
            </a:r>
          </a:p>
          <a:p>
            <a:r>
              <a:rPr lang="fa-IR"/>
              <a:t>رنگ : بی رنگ.</a:t>
            </a:r>
          </a:p>
          <a:p>
            <a:r>
              <a:rPr lang="fa-IR"/>
              <a:t>بو : بوی تند ، نافذ و شدیدا محرک دارد.</a:t>
            </a:r>
          </a:p>
          <a:p>
            <a:r>
              <a:rPr lang="fa-IR"/>
              <a:t>نقطه ذوب : 77/7- درجه سانتی گراد.</a:t>
            </a:r>
          </a:p>
          <a:p>
            <a:r>
              <a:rPr lang="fa-IR"/>
              <a:t>نقطه جوش : 33/4-درجه سانتی گراد.</a:t>
            </a:r>
          </a:p>
          <a:p>
            <a:r>
              <a:rPr lang="fa-IR"/>
              <a:t>حلالیت در آب : قابلیت انحلال بالایی دارد.</a:t>
            </a:r>
            <a:endParaRPr lang="en-US"/>
          </a:p>
        </p:txBody>
      </p:sp>
      <p:sp>
        <p:nvSpPr>
          <p:cNvPr id="6" name="Slide Number Placeholder 5">
            <a:extLst>
              <a:ext uri="{FF2B5EF4-FFF2-40B4-BE49-F238E27FC236}">
                <a16:creationId xmlns:a16="http://schemas.microsoft.com/office/drawing/2014/main" id="{8210BD7F-98A1-4431-A0D3-4BF7C7D878AB}"/>
              </a:ext>
            </a:extLst>
          </p:cNvPr>
          <p:cNvSpPr>
            <a:spLocks noGrp="1"/>
          </p:cNvSpPr>
          <p:nvPr>
            <p:ph type="sldNum" sz="quarter" idx="12"/>
          </p:nvPr>
        </p:nvSpPr>
        <p:spPr/>
        <p:txBody>
          <a:bodyPr/>
          <a:lstStyle/>
          <a:p>
            <a:fld id="{CB24206A-8C0A-41D4-9FD8-0EA6A9F4155A}" type="slidenum">
              <a:rPr lang="en-US" smtClean="0"/>
              <a:t>5</a:t>
            </a:fld>
            <a:endParaRPr lang="en-US"/>
          </a:p>
        </p:txBody>
      </p:sp>
    </p:spTree>
    <p:extLst>
      <p:ext uri="{BB962C8B-B14F-4D97-AF65-F5344CB8AC3E}">
        <p14:creationId xmlns:p14="http://schemas.microsoft.com/office/powerpoint/2010/main" val="175191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F5657-30A2-4950-BB2B-B7217A49ED02}"/>
              </a:ext>
            </a:extLst>
          </p:cNvPr>
          <p:cNvSpPr>
            <a:spLocks noGrp="1"/>
          </p:cNvSpPr>
          <p:nvPr>
            <p:ph idx="1"/>
          </p:nvPr>
        </p:nvSpPr>
        <p:spPr>
          <a:xfrm>
            <a:off x="1103312" y="899652"/>
            <a:ext cx="8946541" cy="5348747"/>
          </a:xfrm>
        </p:spPr>
        <p:txBody>
          <a:bodyPr/>
          <a:lstStyle/>
          <a:p>
            <a:r>
              <a:rPr lang="fa-IR"/>
              <a:t>خصلت بازی</a:t>
            </a:r>
          </a:p>
          <a:p>
            <a:endParaRPr lang="fa-IR"/>
          </a:p>
          <a:p>
            <a:pPr marL="0" indent="0">
              <a:buNone/>
            </a:pPr>
            <a:r>
              <a:rPr lang="fa-IR"/>
              <a:t>آمونیاک طبق نظریه‌های اسید و باز برونستد-لوری و لوویس، یک ترکیب بازی محسوب می‌شود. </a:t>
            </a:r>
            <a:r>
              <a:rPr lang="en-US"/>
              <a:t>pH </a:t>
            </a:r>
            <a:r>
              <a:rPr lang="fa-IR"/>
              <a:t>محلول آبی آن هم بیش‌تر از ۷ است که این واقعیت را آشکار می‌سازد. واکنش زیر، خصلت بازی مولکول آمونیاک را توضیح می‌دهد:</a:t>
            </a:r>
          </a:p>
          <a:p>
            <a:pPr marL="0" indent="0">
              <a:buNone/>
            </a:pPr>
            <a:r>
              <a:rPr lang="fa-IR"/>
              <a:t>واکنش تفکیک بازی آمونیاک:</a:t>
            </a:r>
          </a:p>
          <a:p>
            <a:endParaRPr lang="fa-IR"/>
          </a:p>
          <a:p>
            <a:pPr algn="l" rtl="0"/>
            <a:r>
              <a:rPr lang="en-US"/>
              <a:t>NH</a:t>
            </a:r>
            <a:r>
              <a:rPr lang="en-US" baseline="-25000"/>
              <a:t>3</a:t>
            </a:r>
            <a:r>
              <a:rPr lang="en-US"/>
              <a:t>(aq) + H</a:t>
            </a:r>
            <a:r>
              <a:rPr lang="en-US" baseline="-25000"/>
              <a:t>2</a:t>
            </a:r>
            <a:r>
              <a:rPr lang="en-US"/>
              <a:t>O(l) → NH</a:t>
            </a:r>
            <a:r>
              <a:rPr lang="en-US" baseline="-25000"/>
              <a:t>4</a:t>
            </a:r>
            <a:r>
              <a:rPr lang="en-US"/>
              <a:t>+(aq) + OH-(aq</a:t>
            </a:r>
            <a:r>
              <a:rPr lang="fa-IR"/>
              <a:t>(</a:t>
            </a:r>
            <a:endParaRPr lang="en-US"/>
          </a:p>
          <a:p>
            <a:endParaRPr lang="en-US"/>
          </a:p>
        </p:txBody>
      </p:sp>
      <p:sp>
        <p:nvSpPr>
          <p:cNvPr id="4" name="Slide Number Placeholder 3">
            <a:extLst>
              <a:ext uri="{FF2B5EF4-FFF2-40B4-BE49-F238E27FC236}">
                <a16:creationId xmlns:a16="http://schemas.microsoft.com/office/drawing/2014/main" id="{67FB8409-125F-4700-A8FA-82516D714C6E}"/>
              </a:ext>
            </a:extLst>
          </p:cNvPr>
          <p:cNvSpPr>
            <a:spLocks noGrp="1"/>
          </p:cNvSpPr>
          <p:nvPr>
            <p:ph type="sldNum" sz="quarter" idx="12"/>
          </p:nvPr>
        </p:nvSpPr>
        <p:spPr/>
        <p:txBody>
          <a:bodyPr/>
          <a:lstStyle/>
          <a:p>
            <a:fld id="{CB24206A-8C0A-41D4-9FD8-0EA6A9F4155A}" type="slidenum">
              <a:rPr lang="en-US" smtClean="0"/>
              <a:t>6</a:t>
            </a:fld>
            <a:endParaRPr lang="en-US"/>
          </a:p>
        </p:txBody>
      </p:sp>
    </p:spTree>
    <p:extLst>
      <p:ext uri="{BB962C8B-B14F-4D97-AF65-F5344CB8AC3E}">
        <p14:creationId xmlns:p14="http://schemas.microsoft.com/office/powerpoint/2010/main" val="231666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6554-B662-44CB-8894-9BD7132A4E36}"/>
              </a:ext>
            </a:extLst>
          </p:cNvPr>
          <p:cNvSpPr>
            <a:spLocks noGrp="1"/>
          </p:cNvSpPr>
          <p:nvPr>
            <p:ph type="title"/>
          </p:nvPr>
        </p:nvSpPr>
        <p:spPr/>
        <p:txBody>
          <a:bodyPr/>
          <a:lstStyle/>
          <a:p>
            <a:r>
              <a:rPr lang="fa-IR"/>
              <a:t>روش های تولید امونیاک</a:t>
            </a:r>
            <a:endParaRPr lang="en-US"/>
          </a:p>
        </p:txBody>
      </p:sp>
      <p:sp>
        <p:nvSpPr>
          <p:cNvPr id="3" name="Content Placeholder 2">
            <a:extLst>
              <a:ext uri="{FF2B5EF4-FFF2-40B4-BE49-F238E27FC236}">
                <a16:creationId xmlns:a16="http://schemas.microsoft.com/office/drawing/2014/main" id="{D05EE8F4-F0CA-4BC4-A830-B69E3769488C}"/>
              </a:ext>
            </a:extLst>
          </p:cNvPr>
          <p:cNvSpPr>
            <a:spLocks noGrp="1"/>
          </p:cNvSpPr>
          <p:nvPr>
            <p:ph idx="1"/>
          </p:nvPr>
        </p:nvSpPr>
        <p:spPr>
          <a:xfrm>
            <a:off x="1103312" y="1253614"/>
            <a:ext cx="8946541" cy="4994786"/>
          </a:xfrm>
        </p:spPr>
        <p:txBody>
          <a:bodyPr/>
          <a:lstStyle/>
          <a:p>
            <a:r>
              <a:rPr lang="fa-IR"/>
              <a:t>پیش از ابداع روش سنتز آمونیاک از گاز های سازنده اش یعنی نیتروژن و اکسیژن، این ماده را از روشی پرهزینه که نیاز به انرژی زیادی بود به دست می آوردند. این واکنش به این صورت بود که آب با کلسیم سیانامید واکنش می داد و ماده مورد نظر تولید می شد. این واکنش به صورت زیر انجام می گرفت:</a:t>
            </a:r>
          </a:p>
          <a:p>
            <a:pPr algn="l" rtl="0"/>
            <a:endParaRPr lang="fa-IR"/>
          </a:p>
          <a:p>
            <a:pPr algn="l" rtl="0"/>
            <a:endParaRPr lang="fa-IR"/>
          </a:p>
          <a:p>
            <a:r>
              <a:rPr lang="fa-IR"/>
              <a:t>کلسیم سیانامید مورد نیاز نیز طبق واکنش های زیر به وجود می آمد:</a:t>
            </a:r>
          </a:p>
          <a:p>
            <a:endParaRPr lang="en-US"/>
          </a:p>
        </p:txBody>
      </p:sp>
      <p:sp>
        <p:nvSpPr>
          <p:cNvPr id="4" name="Slide Number Placeholder 3">
            <a:extLst>
              <a:ext uri="{FF2B5EF4-FFF2-40B4-BE49-F238E27FC236}">
                <a16:creationId xmlns:a16="http://schemas.microsoft.com/office/drawing/2014/main" id="{D427E64C-457C-41C1-8ECB-F7670B943FE5}"/>
              </a:ext>
            </a:extLst>
          </p:cNvPr>
          <p:cNvSpPr>
            <a:spLocks noGrp="1"/>
          </p:cNvSpPr>
          <p:nvPr>
            <p:ph type="sldNum" sz="quarter" idx="12"/>
          </p:nvPr>
        </p:nvSpPr>
        <p:spPr/>
        <p:txBody>
          <a:bodyPr/>
          <a:lstStyle/>
          <a:p>
            <a:fld id="{CB24206A-8C0A-41D4-9FD8-0EA6A9F4155A}" type="slidenum">
              <a:rPr lang="en-US" smtClean="0"/>
              <a:t>7</a:t>
            </a:fld>
            <a:endParaRPr lang="en-US"/>
          </a:p>
        </p:txBody>
      </p:sp>
      <p:pic>
        <p:nvPicPr>
          <p:cNvPr id="6" name="Picture 5">
            <a:extLst>
              <a:ext uri="{FF2B5EF4-FFF2-40B4-BE49-F238E27FC236}">
                <a16:creationId xmlns:a16="http://schemas.microsoft.com/office/drawing/2014/main" id="{AE82FF68-CDAD-4AAD-BA1E-86A55A0D2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682" y="2990850"/>
            <a:ext cx="5257800" cy="438150"/>
          </a:xfrm>
          <a:prstGeom prst="rect">
            <a:avLst/>
          </a:prstGeom>
          <a:solidFill>
            <a:srgbClr val="FFFFFF">
              <a:shade val="85000"/>
            </a:srgbClr>
          </a:solidFill>
          <a:ln w="381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08FEFBA-A558-420B-905A-E2BA4B510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082" y="4566602"/>
            <a:ext cx="5105400" cy="1152525"/>
          </a:xfrm>
          <a:prstGeom prst="rect">
            <a:avLst/>
          </a:prstGeom>
          <a:solidFill>
            <a:srgbClr val="FFFFFF">
              <a:shade val="85000"/>
            </a:srgbClr>
          </a:solidFill>
          <a:ln w="381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730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A373-BC44-4041-9C87-145F3181A74A}"/>
              </a:ext>
            </a:extLst>
          </p:cNvPr>
          <p:cNvSpPr>
            <a:spLocks noGrp="1"/>
          </p:cNvSpPr>
          <p:nvPr>
            <p:ph type="title"/>
          </p:nvPr>
        </p:nvSpPr>
        <p:spPr/>
        <p:txBody>
          <a:bodyPr/>
          <a:lstStyle/>
          <a:p>
            <a:r>
              <a:rPr lang="fa-IR"/>
              <a:t>روش هابر</a:t>
            </a:r>
            <a:endParaRPr lang="en-US"/>
          </a:p>
        </p:txBody>
      </p:sp>
      <p:sp>
        <p:nvSpPr>
          <p:cNvPr id="3" name="Content Placeholder 2">
            <a:extLst>
              <a:ext uri="{FF2B5EF4-FFF2-40B4-BE49-F238E27FC236}">
                <a16:creationId xmlns:a16="http://schemas.microsoft.com/office/drawing/2014/main" id="{6691E5A6-A0A9-412E-B96E-3650463ECA81}"/>
              </a:ext>
            </a:extLst>
          </p:cNvPr>
          <p:cNvSpPr>
            <a:spLocks noGrp="1"/>
          </p:cNvSpPr>
          <p:nvPr>
            <p:ph idx="1"/>
          </p:nvPr>
        </p:nvSpPr>
        <p:spPr>
          <a:xfrm>
            <a:off x="1103312" y="1297858"/>
            <a:ext cx="8946541" cy="4950541"/>
          </a:xfrm>
        </p:spPr>
        <p:txBody>
          <a:bodyPr>
            <a:normAutofit/>
          </a:bodyPr>
          <a:lstStyle/>
          <a:p>
            <a:r>
              <a:rPr lang="fa-IR"/>
              <a:t>روش هابر برپایه سنتز کاتالیستی آمونیاک از گازهای هیدروژن و نیتروژن بود. هابر در سال 1905 با استفاده از دمای بالا (500 °</a:t>
            </a:r>
            <a:r>
              <a:rPr lang="en-US"/>
              <a:t>(C ، </a:t>
            </a:r>
            <a:r>
              <a:rPr lang="fa-IR"/>
              <a:t>فشار بالا (150 تا 200 اتمسفر) و یک کاتالیست آهنی توانست این دو گاز تقریبا غیرفعال را ترکیب کرده و آمونیاک را تولید کند. همکاری هابر و بوش باعث شد که در سال 1913 سنتز آمونیاک در فشار بالا محقق شود.</a:t>
            </a:r>
          </a:p>
          <a:p>
            <a:pPr marL="0" indent="0">
              <a:buNone/>
            </a:pPr>
            <a:r>
              <a:rPr lang="fa-IR"/>
              <a:t>اولین واحد تجاری برای تولید این ماده توسط شرکت </a:t>
            </a:r>
            <a:r>
              <a:rPr lang="en-US"/>
              <a:t>BASF </a:t>
            </a:r>
            <a:r>
              <a:rPr lang="fa-IR"/>
              <a:t>در آلمان راه اندازی شد که ظرفیت تولید 30 تن در روز را داشت. امروزه نیز تولید آمونیاک بر همان پایه روش هابر – بوش استوار است ، هرچند که این روش در طول سالیان شاهد بهبودها و به روز رسانی های زیادی بوده است. در یکی از این روش  ها واکنش در دمای 500 درجه سانتیگراد و فشار 200 اتمسفر انجام می گیرد ، در هر بار عبور گازها تنها بین 10 تا 18% از آمونیاک مورد انتطار تولید می شود. برای حل این مشکل جریان گازهای برگشتی در یک سیکل دوباره به راکتور واکنش برمیگردند و با این کار می توان به 97% آمونیاک مورد نظر دست پیدا کرد.</a:t>
            </a:r>
            <a:endParaRPr lang="en-US"/>
          </a:p>
        </p:txBody>
      </p:sp>
      <p:sp>
        <p:nvSpPr>
          <p:cNvPr id="4" name="Slide Number Placeholder 3">
            <a:extLst>
              <a:ext uri="{FF2B5EF4-FFF2-40B4-BE49-F238E27FC236}">
                <a16:creationId xmlns:a16="http://schemas.microsoft.com/office/drawing/2014/main" id="{D33467F1-2194-413F-B115-F1BD1091936E}"/>
              </a:ext>
            </a:extLst>
          </p:cNvPr>
          <p:cNvSpPr>
            <a:spLocks noGrp="1"/>
          </p:cNvSpPr>
          <p:nvPr>
            <p:ph type="sldNum" sz="quarter" idx="12"/>
          </p:nvPr>
        </p:nvSpPr>
        <p:spPr/>
        <p:txBody>
          <a:bodyPr/>
          <a:lstStyle/>
          <a:p>
            <a:fld id="{CB24206A-8C0A-41D4-9FD8-0EA6A9F4155A}" type="slidenum">
              <a:rPr lang="en-US" smtClean="0"/>
              <a:t>8</a:t>
            </a:fld>
            <a:endParaRPr lang="en-US"/>
          </a:p>
        </p:txBody>
      </p:sp>
      <p:pic>
        <p:nvPicPr>
          <p:cNvPr id="6" name="Picture 5">
            <a:extLst>
              <a:ext uri="{FF2B5EF4-FFF2-40B4-BE49-F238E27FC236}">
                <a16:creationId xmlns:a16="http://schemas.microsoft.com/office/drawing/2014/main" id="{93A18C30-5547-4D8C-8F4B-602258E61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5687192"/>
            <a:ext cx="2514600" cy="409575"/>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7875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691</TotalTime>
  <Words>773</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vt:lpstr>
      <vt:lpstr>        ای نام تو بهرین سر اغاز                                        بی نام تو نامه کی کنم باز</vt:lpstr>
      <vt:lpstr>معرفی امونیاک</vt:lpstr>
      <vt:lpstr>PowerPoint Presentation</vt:lpstr>
      <vt:lpstr>تاریخچه آمونیاک</vt:lpstr>
      <vt:lpstr>مشخصات آمونیاک</vt:lpstr>
      <vt:lpstr>PowerPoint Presentation</vt:lpstr>
      <vt:lpstr>روش های تولید امونیاک</vt:lpstr>
      <vt:lpstr>روش هابر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sajad SAFDAR</dc:creator>
  <cp:lastModifiedBy>sajad SAFDAR</cp:lastModifiedBy>
  <cp:revision>32</cp:revision>
  <dcterms:created xsi:type="dcterms:W3CDTF">2020-04-09T06:13:25Z</dcterms:created>
  <dcterms:modified xsi:type="dcterms:W3CDTF">2020-04-25T10:57:11Z</dcterms:modified>
</cp:coreProperties>
</file>